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B8EF07D8.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35661600" cy="24688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B53745-32C0-D866-643B-F4BECA098DE1}" name="Meghan Balk" initials="MB" userId="9bca3d95dad1301f" providerId="Windows Live"/>
  <p188:author id="{318869D3-E5F0-EF8C-7E60-7042265D6572}" name="Kjetil Lysne Voje" initials="KLV" userId="Kjetil Lysne Voje"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E79AA"/>
    <a:srgbClr val="AF5474"/>
    <a:srgbClr val="8F475E"/>
    <a:srgbClr val="F3F1B0"/>
    <a:srgbClr val="D5D298"/>
    <a:srgbClr val="C6EB78"/>
    <a:srgbClr val="ACF3B0"/>
    <a:srgbClr val="9EBA54"/>
    <a:srgbClr val="683444"/>
    <a:srgbClr val="B0D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9"/>
    <p:restoredTop sz="89589"/>
  </p:normalViewPr>
  <p:slideViewPr>
    <p:cSldViewPr snapToGrid="0">
      <p:cViewPr>
        <p:scale>
          <a:sx n="34" d="100"/>
          <a:sy n="34" d="100"/>
        </p:scale>
        <p:origin x="6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8/10/relationships/authors" Target="authors.xml"/></Relationships>
</file>

<file path=ppt/comments/modernComment_101_B8EF07D8.xml><?xml version="1.0" encoding="utf-8"?>
<p188:cmLst xmlns:a="http://schemas.openxmlformats.org/drawingml/2006/main" xmlns:r="http://schemas.openxmlformats.org/officeDocument/2006/relationships" xmlns:p188="http://schemas.microsoft.com/office/powerpoint/2018/8/main">
  <p188:cm id="{CD3C04C2-A147-E449-8AF3-A577B6B9BDD3}" authorId="{26B53745-32C0-D866-643B-F4BECA098DE1}" created="2024-07-26T14:13:51.536">
    <ac:txMkLst xmlns:ac="http://schemas.microsoft.com/office/drawing/2013/main/command">
      <pc:docMk xmlns:pc="http://schemas.microsoft.com/office/powerpoint/2013/main/command"/>
      <pc:sldMk xmlns:pc="http://schemas.microsoft.com/office/powerpoint/2013/main/command" cId="3102672856" sldId="257"/>
      <ac:spMk id="12" creationId="{3DD60ED4-8346-2571-2CE0-8ED8A7F7CCFE}"/>
      <ac:txMk cp="38" len="14">
        <ac:context len="53" hash="2324522291"/>
      </ac:txMk>
    </ac:txMkLst>
    <p188:pos x="17314344" y="2851719"/>
    <p188:txBody>
      <a:bodyPr/>
      <a:lstStyle/>
      <a:p>
        <a:r>
          <a:rPr lang="en-NO"/>
          <a:t>check that he wants to be one this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DC1E4-D6D4-D448-83CB-41982477ACA1}" type="datetimeFigureOut">
              <a:rPr lang="en-NO" smtClean="0"/>
              <a:t>12/08/2024</a:t>
            </a:fld>
            <a:endParaRPr lang="en-NO"/>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93145-D9EA-AE4F-A904-05DE278EC592}" type="slidenum">
              <a:rPr lang="en-NO" smtClean="0"/>
              <a:t>‹#›</a:t>
            </a:fld>
            <a:endParaRPr lang="en-NO"/>
          </a:p>
        </p:txBody>
      </p:sp>
    </p:spTree>
    <p:extLst>
      <p:ext uri="{BB962C8B-B14F-4D97-AF65-F5344CB8AC3E}">
        <p14:creationId xmlns:p14="http://schemas.microsoft.com/office/powerpoint/2010/main" val="176011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Background, colors, etc. can all be changed!</a:t>
            </a:r>
          </a:p>
          <a:p>
            <a:endParaRPr lang="en-NO" dirty="0"/>
          </a:p>
          <a:p>
            <a:r>
              <a:rPr lang="en-US" dirty="0"/>
              <a:t>Distortion: expect among (i.e., between colonies) variation to be higher than within the same zooid type, and this is what we find</a:t>
            </a:r>
          </a:p>
          <a:p>
            <a:r>
              <a:rPr lang="en-US" dirty="0"/>
              <a:t>Tilt: expect among (i.e., between colonies) variation to be higher than withing the same zooid type, and this is what we find</a:t>
            </a:r>
          </a:p>
          <a:p>
            <a:r>
              <a:rPr lang="en-US" dirty="0"/>
              <a:t>Pickiness: expect to have narrower distributions and significantly different variances, and we do </a:t>
            </a:r>
            <a:r>
              <a:rPr lang="en-US" i="1" dirty="0"/>
              <a:t>not</a:t>
            </a:r>
            <a:r>
              <a:rPr lang="en-US" i="0" dirty="0"/>
              <a:t> find this</a:t>
            </a:r>
            <a:endParaRPr lang="en-US" dirty="0"/>
          </a:p>
          <a:p>
            <a:r>
              <a:rPr lang="en-US" dirty="0"/>
              <a:t>R</a:t>
            </a:r>
            <a:r>
              <a:rPr lang="en-NO" dirty="0"/>
              <a:t>otation: 10% of categories are mislabeled; 35.7% of the time these are not identified if rotations changes; find that </a:t>
            </a:r>
          </a:p>
        </p:txBody>
      </p:sp>
      <p:sp>
        <p:nvSpPr>
          <p:cNvPr id="4" name="Slide Number Placeholder 3"/>
          <p:cNvSpPr>
            <a:spLocks noGrp="1"/>
          </p:cNvSpPr>
          <p:nvPr>
            <p:ph type="sldNum" sz="quarter" idx="5"/>
          </p:nvPr>
        </p:nvSpPr>
        <p:spPr/>
        <p:txBody>
          <a:bodyPr/>
          <a:lstStyle/>
          <a:p>
            <a:fld id="{56C93145-D9EA-AE4F-A904-05DE278EC592}" type="slidenum">
              <a:rPr lang="en-NO" smtClean="0"/>
              <a:t>2</a:t>
            </a:fld>
            <a:endParaRPr lang="en-NO"/>
          </a:p>
        </p:txBody>
      </p:sp>
    </p:spTree>
    <p:extLst>
      <p:ext uri="{BB962C8B-B14F-4D97-AF65-F5344CB8AC3E}">
        <p14:creationId xmlns:p14="http://schemas.microsoft.com/office/powerpoint/2010/main" val="4074142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Distortion figure</a:t>
            </a:r>
          </a:p>
          <a:p>
            <a:endParaRPr lang="en-NO" dirty="0"/>
          </a:p>
        </p:txBody>
      </p:sp>
      <p:sp>
        <p:nvSpPr>
          <p:cNvPr id="4" name="Slide Number Placeholder 3"/>
          <p:cNvSpPr>
            <a:spLocks noGrp="1"/>
          </p:cNvSpPr>
          <p:nvPr>
            <p:ph type="sldNum" sz="quarter" idx="5"/>
          </p:nvPr>
        </p:nvSpPr>
        <p:spPr/>
        <p:txBody>
          <a:bodyPr/>
          <a:lstStyle/>
          <a:p>
            <a:fld id="{56C93145-D9EA-AE4F-A904-05DE278EC592}" type="slidenum">
              <a:rPr lang="en-NO" smtClean="0"/>
              <a:t>3</a:t>
            </a:fld>
            <a:endParaRPr lang="en-NO"/>
          </a:p>
        </p:txBody>
      </p:sp>
    </p:spTree>
    <p:extLst>
      <p:ext uri="{BB962C8B-B14F-4D97-AF65-F5344CB8AC3E}">
        <p14:creationId xmlns:p14="http://schemas.microsoft.com/office/powerpoint/2010/main" val="170979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Tilt figure</a:t>
            </a:r>
          </a:p>
          <a:p>
            <a:endParaRPr lang="en-NO" dirty="0"/>
          </a:p>
        </p:txBody>
      </p:sp>
      <p:sp>
        <p:nvSpPr>
          <p:cNvPr id="4" name="Slide Number Placeholder 3"/>
          <p:cNvSpPr>
            <a:spLocks noGrp="1"/>
          </p:cNvSpPr>
          <p:nvPr>
            <p:ph type="sldNum" sz="quarter" idx="5"/>
          </p:nvPr>
        </p:nvSpPr>
        <p:spPr/>
        <p:txBody>
          <a:bodyPr/>
          <a:lstStyle/>
          <a:p>
            <a:fld id="{56C93145-D9EA-AE4F-A904-05DE278EC592}" type="slidenum">
              <a:rPr lang="en-NO" smtClean="0"/>
              <a:t>4</a:t>
            </a:fld>
            <a:endParaRPr lang="en-NO"/>
          </a:p>
        </p:txBody>
      </p:sp>
    </p:spTree>
    <p:extLst>
      <p:ext uri="{BB962C8B-B14F-4D97-AF65-F5344CB8AC3E}">
        <p14:creationId xmlns:p14="http://schemas.microsoft.com/office/powerpoint/2010/main" val="1681372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NO" dirty="0"/>
              <a:t>otation figure</a:t>
            </a:r>
          </a:p>
          <a:p>
            <a:endParaRPr lang="en-NO" dirty="0"/>
          </a:p>
        </p:txBody>
      </p:sp>
      <p:sp>
        <p:nvSpPr>
          <p:cNvPr id="4" name="Slide Number Placeholder 3"/>
          <p:cNvSpPr>
            <a:spLocks noGrp="1"/>
          </p:cNvSpPr>
          <p:nvPr>
            <p:ph type="sldNum" sz="quarter" idx="5"/>
          </p:nvPr>
        </p:nvSpPr>
        <p:spPr/>
        <p:txBody>
          <a:bodyPr/>
          <a:lstStyle/>
          <a:p>
            <a:fld id="{56C93145-D9EA-AE4F-A904-05DE278EC592}" type="slidenum">
              <a:rPr lang="en-NO" smtClean="0"/>
              <a:t>5</a:t>
            </a:fld>
            <a:endParaRPr lang="en-NO"/>
          </a:p>
        </p:txBody>
      </p:sp>
    </p:spTree>
    <p:extLst>
      <p:ext uri="{BB962C8B-B14F-4D97-AF65-F5344CB8AC3E}">
        <p14:creationId xmlns:p14="http://schemas.microsoft.com/office/powerpoint/2010/main" val="215072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NO" dirty="0"/>
              <a:t>ickiness figure</a:t>
            </a:r>
          </a:p>
        </p:txBody>
      </p:sp>
      <p:sp>
        <p:nvSpPr>
          <p:cNvPr id="4" name="Slide Number Placeholder 3"/>
          <p:cNvSpPr>
            <a:spLocks noGrp="1"/>
          </p:cNvSpPr>
          <p:nvPr>
            <p:ph type="sldNum" sz="quarter" idx="5"/>
          </p:nvPr>
        </p:nvSpPr>
        <p:spPr/>
        <p:txBody>
          <a:bodyPr/>
          <a:lstStyle/>
          <a:p>
            <a:fld id="{56C93145-D9EA-AE4F-A904-05DE278EC592}" type="slidenum">
              <a:rPr lang="en-NO" smtClean="0"/>
              <a:t>6</a:t>
            </a:fld>
            <a:endParaRPr lang="en-NO"/>
          </a:p>
        </p:txBody>
      </p:sp>
    </p:spTree>
    <p:extLst>
      <p:ext uri="{BB962C8B-B14F-4D97-AF65-F5344CB8AC3E}">
        <p14:creationId xmlns:p14="http://schemas.microsoft.com/office/powerpoint/2010/main" val="108309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NO" dirty="0"/>
              <a:t>pecies of interest</a:t>
            </a:r>
          </a:p>
        </p:txBody>
      </p:sp>
      <p:sp>
        <p:nvSpPr>
          <p:cNvPr id="4" name="Slide Number Placeholder 3"/>
          <p:cNvSpPr>
            <a:spLocks noGrp="1"/>
          </p:cNvSpPr>
          <p:nvPr>
            <p:ph type="sldNum" sz="quarter" idx="5"/>
          </p:nvPr>
        </p:nvSpPr>
        <p:spPr/>
        <p:txBody>
          <a:bodyPr/>
          <a:lstStyle/>
          <a:p>
            <a:fld id="{56C93145-D9EA-AE4F-A904-05DE278EC592}" type="slidenum">
              <a:rPr lang="en-NO" smtClean="0"/>
              <a:t>7</a:t>
            </a:fld>
            <a:endParaRPr lang="en-NO"/>
          </a:p>
        </p:txBody>
      </p:sp>
    </p:spTree>
    <p:extLst>
      <p:ext uri="{BB962C8B-B14F-4D97-AF65-F5344CB8AC3E}">
        <p14:creationId xmlns:p14="http://schemas.microsoft.com/office/powerpoint/2010/main" val="2836098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4040507"/>
            <a:ext cx="30312360" cy="8595360"/>
          </a:xfrm>
        </p:spPr>
        <p:txBody>
          <a:bodyPr anchor="b"/>
          <a:lstStyle>
            <a:lvl1pPr algn="ctr">
              <a:defRPr sz="21600"/>
            </a:lvl1pPr>
          </a:lstStyle>
          <a:p>
            <a:r>
              <a:rPr lang="en-GB"/>
              <a:t>Click to edit Master title style</a:t>
            </a:r>
            <a:endParaRPr lang="en-US" dirty="0"/>
          </a:p>
        </p:txBody>
      </p:sp>
      <p:sp>
        <p:nvSpPr>
          <p:cNvPr id="3" name="Subtitle 2"/>
          <p:cNvSpPr>
            <a:spLocks noGrp="1"/>
          </p:cNvSpPr>
          <p:nvPr>
            <p:ph type="subTitle" idx="1"/>
          </p:nvPr>
        </p:nvSpPr>
        <p:spPr>
          <a:xfrm>
            <a:off x="4457700" y="12967337"/>
            <a:ext cx="26746200" cy="5960743"/>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12/08/2024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000661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12/08/2024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006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1314450"/>
            <a:ext cx="7689533" cy="209226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451737" y="1314450"/>
            <a:ext cx="22622828" cy="209226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12/08/2024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43134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12/08/2024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331653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6155062"/>
            <a:ext cx="30758130" cy="10269853"/>
          </a:xfrm>
        </p:spPr>
        <p:txBody>
          <a:bodyPr anchor="b"/>
          <a:lstStyle>
            <a:lvl1pPr>
              <a:defRPr sz="21600"/>
            </a:lvl1pPr>
          </a:lstStyle>
          <a:p>
            <a:r>
              <a:rPr lang="en-GB"/>
              <a:t>Click to edit Master title style</a:t>
            </a:r>
            <a:endParaRPr lang="en-US" dirty="0"/>
          </a:p>
        </p:txBody>
      </p:sp>
      <p:sp>
        <p:nvSpPr>
          <p:cNvPr id="3" name="Text Placeholder 2"/>
          <p:cNvSpPr>
            <a:spLocks noGrp="1"/>
          </p:cNvSpPr>
          <p:nvPr>
            <p:ph type="body" idx="1"/>
          </p:nvPr>
        </p:nvSpPr>
        <p:spPr>
          <a:xfrm>
            <a:off x="2433163" y="16522072"/>
            <a:ext cx="30758130" cy="5400673"/>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029AA46-CB33-A143-A519-49AB794CB33B}" type="datetimeFigureOut">
              <a:rPr lang="en-NO" smtClean="0"/>
              <a:t>12/08/2024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04419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45173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805368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029AA46-CB33-A143-A519-49AB794CB33B}" type="datetimeFigureOut">
              <a:rPr lang="en-NO" smtClean="0"/>
              <a:t>12/08/2024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5309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314455"/>
            <a:ext cx="30758130" cy="4772027"/>
          </a:xfrm>
        </p:spPr>
        <p:txBody>
          <a:bodyPr/>
          <a:lstStyle/>
          <a:p>
            <a:r>
              <a:rPr lang="en-GB"/>
              <a:t>Click to edit Master title style</a:t>
            </a:r>
            <a:endParaRPr lang="en-US" dirty="0"/>
          </a:p>
        </p:txBody>
      </p:sp>
      <p:sp>
        <p:nvSpPr>
          <p:cNvPr id="3" name="Text Placeholder 2"/>
          <p:cNvSpPr>
            <a:spLocks noGrp="1"/>
          </p:cNvSpPr>
          <p:nvPr>
            <p:ph type="body" idx="1"/>
          </p:nvPr>
        </p:nvSpPr>
        <p:spPr>
          <a:xfrm>
            <a:off x="2456384" y="6052187"/>
            <a:ext cx="15086526"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4" name="Content Placeholder 3"/>
          <p:cNvSpPr>
            <a:spLocks noGrp="1"/>
          </p:cNvSpPr>
          <p:nvPr>
            <p:ph sz="half" idx="2"/>
          </p:nvPr>
        </p:nvSpPr>
        <p:spPr>
          <a:xfrm>
            <a:off x="2456384" y="9018270"/>
            <a:ext cx="15086526"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8053687" y="6052187"/>
            <a:ext cx="15160825"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6" name="Content Placeholder 5"/>
          <p:cNvSpPr>
            <a:spLocks noGrp="1"/>
          </p:cNvSpPr>
          <p:nvPr>
            <p:ph sz="quarter" idx="4"/>
          </p:nvPr>
        </p:nvSpPr>
        <p:spPr>
          <a:xfrm>
            <a:off x="18053687" y="9018270"/>
            <a:ext cx="15160825"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029AA46-CB33-A143-A519-49AB794CB33B}" type="datetimeFigureOut">
              <a:rPr lang="en-NO" smtClean="0"/>
              <a:t>12/08/2024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529325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029AA46-CB33-A143-A519-49AB794CB33B}" type="datetimeFigureOut">
              <a:rPr lang="en-NO" smtClean="0"/>
              <a:t>12/08/2024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397024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9AA46-CB33-A143-A519-49AB794CB33B}" type="datetimeFigureOut">
              <a:rPr lang="en-NO" smtClean="0"/>
              <a:t>12/08/2024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65176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Content Placeholder 2"/>
          <p:cNvSpPr>
            <a:spLocks noGrp="1"/>
          </p:cNvSpPr>
          <p:nvPr>
            <p:ph idx="1"/>
          </p:nvPr>
        </p:nvSpPr>
        <p:spPr>
          <a:xfrm>
            <a:off x="15160825" y="3554735"/>
            <a:ext cx="18053685" cy="1754505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12/08/2024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68408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Picture Placeholder 2"/>
          <p:cNvSpPr>
            <a:spLocks noGrp="1" noChangeAspect="1"/>
          </p:cNvSpPr>
          <p:nvPr>
            <p:ph type="pic" idx="1"/>
          </p:nvPr>
        </p:nvSpPr>
        <p:spPr>
          <a:xfrm>
            <a:off x="15160825" y="3554735"/>
            <a:ext cx="18053685" cy="1754505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GB"/>
              <a:t>Click icon to add picture</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12/08/2024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33012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1314455"/>
            <a:ext cx="30758130" cy="477202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451735" y="6572250"/>
            <a:ext cx="30758130" cy="1566481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451735" y="22882865"/>
            <a:ext cx="8023860" cy="1314450"/>
          </a:xfrm>
          <a:prstGeom prst="rect">
            <a:avLst/>
          </a:prstGeom>
        </p:spPr>
        <p:txBody>
          <a:bodyPr vert="horz" lIns="91440" tIns="45720" rIns="91440" bIns="45720" rtlCol="0" anchor="ctr"/>
          <a:lstStyle>
            <a:lvl1pPr algn="l">
              <a:defRPr sz="4320">
                <a:solidFill>
                  <a:schemeClr val="tx1">
                    <a:tint val="75000"/>
                  </a:schemeClr>
                </a:solidFill>
              </a:defRPr>
            </a:lvl1pPr>
          </a:lstStyle>
          <a:p>
            <a:fld id="{3029AA46-CB33-A143-A519-49AB794CB33B}" type="datetimeFigureOut">
              <a:rPr lang="en-NO" smtClean="0"/>
              <a:t>12/08/2024</a:t>
            </a:fld>
            <a:endParaRPr lang="en-NO"/>
          </a:p>
        </p:txBody>
      </p:sp>
      <p:sp>
        <p:nvSpPr>
          <p:cNvPr id="5" name="Footer Placeholder 4"/>
          <p:cNvSpPr>
            <a:spLocks noGrp="1"/>
          </p:cNvSpPr>
          <p:nvPr>
            <p:ph type="ftr" sz="quarter" idx="3"/>
          </p:nvPr>
        </p:nvSpPr>
        <p:spPr>
          <a:xfrm>
            <a:off x="11812905" y="22882865"/>
            <a:ext cx="12035790" cy="131445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25186005" y="22882865"/>
            <a:ext cx="8023860" cy="1314450"/>
          </a:xfrm>
          <a:prstGeom prst="rect">
            <a:avLst/>
          </a:prstGeom>
        </p:spPr>
        <p:txBody>
          <a:bodyPr vert="horz" lIns="91440" tIns="45720" rIns="91440" bIns="45720" rtlCol="0" anchor="ctr"/>
          <a:lstStyle>
            <a:lvl1pPr algn="r">
              <a:defRPr sz="4320">
                <a:solidFill>
                  <a:schemeClr val="tx1">
                    <a:tint val="75000"/>
                  </a:schemeClr>
                </a:solidFill>
              </a:defRPr>
            </a:lvl1pPr>
          </a:lstStyle>
          <a:p>
            <a:fld id="{30D7580A-4D3B-4F4A-8DED-D02F8E29AD15}" type="slidenum">
              <a:rPr lang="en-NO" smtClean="0"/>
              <a:t>‹#›</a:t>
            </a:fld>
            <a:endParaRPr lang="en-NO"/>
          </a:p>
        </p:txBody>
      </p:sp>
    </p:spTree>
    <p:extLst>
      <p:ext uri="{BB962C8B-B14F-4D97-AF65-F5344CB8AC3E}">
        <p14:creationId xmlns:p14="http://schemas.microsoft.com/office/powerpoint/2010/main" val="2671433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8/10/relationships/comments" Target="../comments/modernComment_101_B8EF07D8.xm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tif"/><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Relationship Id="rId4" Type="http://schemas.openxmlformats.org/officeDocument/2006/relationships/image" Target="../media/image12.tif"/><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tif"/><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tif"/></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5.png"/><Relationship Id="rId10" Type="http://schemas.openxmlformats.org/officeDocument/2006/relationships/image" Target="../media/image40.jpg"/><Relationship Id="rId4" Type="http://schemas.openxmlformats.org/officeDocument/2006/relationships/image" Target="../media/image34.png"/><Relationship Id="rId9" Type="http://schemas.openxmlformats.org/officeDocument/2006/relationships/image" Target="../media/image39.jpg"/></Relationships>
</file>

<file path=ppt/slides/_rels/slide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7" name="Group 246">
            <a:extLst>
              <a:ext uri="{FF2B5EF4-FFF2-40B4-BE49-F238E27FC236}">
                <a16:creationId xmlns:a16="http://schemas.microsoft.com/office/drawing/2014/main" id="{289B96E1-CFC3-E4B2-9581-8DF4FFB3718F}"/>
              </a:ext>
            </a:extLst>
          </p:cNvPr>
          <p:cNvGrpSpPr/>
          <p:nvPr/>
        </p:nvGrpSpPr>
        <p:grpSpPr>
          <a:xfrm>
            <a:off x="26880670" y="17971122"/>
            <a:ext cx="8127440" cy="5945517"/>
            <a:chOff x="12903794" y="3538134"/>
            <a:chExt cx="8127440" cy="5945517"/>
          </a:xfrm>
        </p:grpSpPr>
        <p:sp>
          <p:nvSpPr>
            <p:cNvPr id="245" name="Rounded Rectangle 244">
              <a:extLst>
                <a:ext uri="{FF2B5EF4-FFF2-40B4-BE49-F238E27FC236}">
                  <a16:creationId xmlns:a16="http://schemas.microsoft.com/office/drawing/2014/main" id="{D4B5569C-1480-75EA-AC82-060EB5C1D14A}"/>
                </a:ext>
              </a:extLst>
            </p:cNvPr>
            <p:cNvSpPr/>
            <p:nvPr/>
          </p:nvSpPr>
          <p:spPr>
            <a:xfrm>
              <a:off x="12903794" y="3538134"/>
              <a:ext cx="7882420" cy="557544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6" name="TextBox 245">
              <a:extLst>
                <a:ext uri="{FF2B5EF4-FFF2-40B4-BE49-F238E27FC236}">
                  <a16:creationId xmlns:a16="http://schemas.microsoft.com/office/drawing/2014/main" id="{4FBDBDD3-4695-0307-E632-FF246940C98D}"/>
                </a:ext>
              </a:extLst>
            </p:cNvPr>
            <p:cNvSpPr txBox="1"/>
            <p:nvPr/>
          </p:nvSpPr>
          <p:spPr>
            <a:xfrm>
              <a:off x="13185851" y="3789785"/>
              <a:ext cx="7845383" cy="5693866"/>
            </a:xfrm>
            <a:prstGeom prst="rect">
              <a:avLst/>
            </a:prstGeom>
            <a:noFill/>
          </p:spPr>
          <p:txBody>
            <a:bodyPr wrap="square" rtlCol="0">
              <a:spAutoFit/>
            </a:bodyPr>
            <a:lstStyle/>
            <a:p>
              <a:pPr algn="ctr"/>
              <a:r>
                <a:rPr lang="en-NO" sz="3600" b="1" dirty="0">
                  <a:latin typeface="Helvetica" pitchFamily="2" charset="0"/>
                </a:rPr>
                <a:t>Outcomes</a:t>
              </a:r>
            </a:p>
            <a:p>
              <a:endParaRPr lang="en-NO" sz="3800" dirty="0">
                <a:latin typeface="Helvetica" pitchFamily="2" charset="0"/>
              </a:endParaRPr>
            </a:p>
            <a:p>
              <a:r>
                <a:rPr lang="en-NO" sz="2800" dirty="0">
                  <a:latin typeface="Helvetica" pitchFamily="2" charset="0"/>
                </a:rPr>
                <a:t>The student will:</a:t>
              </a:r>
            </a:p>
            <a:p>
              <a:pPr marL="571500" indent="-571500">
                <a:buFont typeface="Arial" panose="020B0604020202020204" pitchFamily="34" charset="0"/>
                <a:buChar char="•"/>
              </a:pPr>
              <a:r>
                <a:rPr lang="en-GB" sz="2800" dirty="0">
                  <a:latin typeface="Helvetica" pitchFamily="2" charset="0"/>
                </a:rPr>
                <a:t>L</a:t>
              </a:r>
              <a:r>
                <a:rPr lang="en-NO" sz="2800" dirty="0">
                  <a:latin typeface="Helvetica" pitchFamily="2" charset="0"/>
                </a:rPr>
                <a:t>earn </a:t>
              </a:r>
              <a:r>
                <a:rPr lang="en-NO" sz="2800" b="1" dirty="0">
                  <a:latin typeface="Helvetica" pitchFamily="2" charset="0"/>
                </a:rPr>
                <a:t>machine learning </a:t>
              </a:r>
              <a:r>
                <a:rPr lang="en-NO" sz="2800" dirty="0">
                  <a:latin typeface="Helvetica" pitchFamily="2" charset="0"/>
                </a:rPr>
                <a:t>programs</a:t>
              </a:r>
            </a:p>
            <a:p>
              <a:pPr marL="571500" indent="-571500">
                <a:buFont typeface="Arial" panose="020B0604020202020204" pitchFamily="34" charset="0"/>
                <a:buChar char="•"/>
              </a:pPr>
              <a:r>
                <a:rPr lang="en-NO" sz="2800" dirty="0">
                  <a:latin typeface="Helvetica" pitchFamily="2" charset="0"/>
                </a:rPr>
                <a:t>Learn about the </a:t>
              </a:r>
              <a:r>
                <a:rPr lang="en-NO" sz="2800" b="1" dirty="0">
                  <a:latin typeface="Helvetica" pitchFamily="2" charset="0"/>
                </a:rPr>
                <a:t>fossil</a:t>
              </a:r>
              <a:r>
                <a:rPr lang="en-NO" sz="2800" dirty="0">
                  <a:latin typeface="Helvetica" pitchFamily="2" charset="0"/>
                </a:rPr>
                <a:t> record</a:t>
              </a:r>
            </a:p>
            <a:p>
              <a:pPr marL="571500" indent="-571500">
                <a:buFont typeface="Arial" panose="020B0604020202020204" pitchFamily="34" charset="0"/>
                <a:buChar char="•"/>
              </a:pPr>
              <a:r>
                <a:rPr lang="en-NO" sz="2800" dirty="0">
                  <a:latin typeface="Helvetica" pitchFamily="2" charset="0"/>
                </a:rPr>
                <a:t>Learn how to use </a:t>
              </a:r>
              <a:r>
                <a:rPr lang="en-NO" sz="2800" b="1" dirty="0">
                  <a:latin typeface="Helvetica" pitchFamily="2" charset="0"/>
                </a:rPr>
                <a:t>GitHub</a:t>
              </a:r>
              <a:r>
                <a:rPr lang="en-NO" sz="2800" dirty="0">
                  <a:latin typeface="Helvetica" pitchFamily="2" charset="0"/>
                </a:rPr>
                <a:t> and work in a collaborative environment</a:t>
              </a:r>
            </a:p>
            <a:p>
              <a:pPr marL="571500" indent="-571500">
                <a:buFont typeface="Arial" panose="020B0604020202020204" pitchFamily="34" charset="0"/>
                <a:buChar char="•"/>
              </a:pPr>
              <a:r>
                <a:rPr lang="en-NO" sz="2800" dirty="0">
                  <a:latin typeface="Helvetica" pitchFamily="2" charset="0"/>
                </a:rPr>
                <a:t>Learn </a:t>
              </a:r>
              <a:r>
                <a:rPr lang="en-NO" sz="2800" b="1" dirty="0">
                  <a:latin typeface="Helvetica" pitchFamily="2" charset="0"/>
                </a:rPr>
                <a:t>data management </a:t>
              </a:r>
              <a:r>
                <a:rPr lang="en-NO" sz="2800" dirty="0">
                  <a:latin typeface="Helvetica" pitchFamily="2" charset="0"/>
                </a:rPr>
                <a:t>skills</a:t>
              </a:r>
            </a:p>
            <a:p>
              <a:pPr marL="571500" indent="-571500">
                <a:buFont typeface="Arial" panose="020B0604020202020204" pitchFamily="34" charset="0"/>
                <a:buChar char="•"/>
              </a:pPr>
              <a:r>
                <a:rPr lang="en-NO" sz="2800" dirty="0">
                  <a:latin typeface="Helvetica" pitchFamily="2" charset="0"/>
                </a:rPr>
                <a:t>Learn about </a:t>
              </a:r>
              <a:r>
                <a:rPr lang="en-NO" sz="2800" b="1" dirty="0">
                  <a:latin typeface="Helvetica" pitchFamily="2" charset="0"/>
                </a:rPr>
                <a:t>morphology</a:t>
              </a:r>
            </a:p>
            <a:p>
              <a:pPr marL="571500" indent="-571500">
                <a:buFont typeface="Arial" panose="020B0604020202020204" pitchFamily="34" charset="0"/>
                <a:buChar char="•"/>
              </a:pPr>
              <a:r>
                <a:rPr lang="en-NO" sz="2800" dirty="0">
                  <a:latin typeface="Helvetica" pitchFamily="2" charset="0"/>
                </a:rPr>
                <a:t>Possibly learn how to prepare and image specimens</a:t>
              </a:r>
            </a:p>
            <a:p>
              <a:endParaRPr lang="en-NO" sz="3800" dirty="0">
                <a:latin typeface="Helvetica" pitchFamily="2" charset="0"/>
              </a:endParaRPr>
            </a:p>
          </p:txBody>
        </p:sp>
      </p:grpSp>
      <p:sp>
        <p:nvSpPr>
          <p:cNvPr id="234" name="Rounded Rectangle 233">
            <a:extLst>
              <a:ext uri="{FF2B5EF4-FFF2-40B4-BE49-F238E27FC236}">
                <a16:creationId xmlns:a16="http://schemas.microsoft.com/office/drawing/2014/main" id="{A07F4D5E-E90C-9712-157B-56E376269F03}"/>
              </a:ext>
            </a:extLst>
          </p:cNvPr>
          <p:cNvSpPr/>
          <p:nvPr/>
        </p:nvSpPr>
        <p:spPr>
          <a:xfrm>
            <a:off x="11295743" y="798161"/>
            <a:ext cx="12609286" cy="4154984"/>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CA8A861-1493-0AE8-862B-87976E1120E8}"/>
              </a:ext>
            </a:extLst>
          </p:cNvPr>
          <p:cNvPicPr>
            <a:picLocks noChangeAspect="1"/>
          </p:cNvPicPr>
          <p:nvPr/>
        </p:nvPicPr>
        <p:blipFill>
          <a:blip r:embed="rId2"/>
          <a:stretch>
            <a:fillRect/>
          </a:stretch>
        </p:blipFill>
        <p:spPr>
          <a:xfrm>
            <a:off x="-617615" y="20623340"/>
            <a:ext cx="8158058" cy="4733119"/>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FB1EEA1E-D385-50BA-6988-F0F137467B07}"/>
              </a:ext>
            </a:extLst>
          </p:cNvPr>
          <p:cNvPicPr>
            <a:picLocks noChangeAspect="1"/>
          </p:cNvPicPr>
          <p:nvPr/>
        </p:nvPicPr>
        <p:blipFill>
          <a:blip r:embed="rId3"/>
          <a:stretch>
            <a:fillRect/>
          </a:stretch>
        </p:blipFill>
        <p:spPr>
          <a:xfrm>
            <a:off x="11002015" y="21698940"/>
            <a:ext cx="5989156" cy="1906531"/>
          </a:xfrm>
          <a:prstGeom prst="rect">
            <a:avLst/>
          </a:prstGeom>
        </p:spPr>
      </p:pic>
      <p:pic>
        <p:nvPicPr>
          <p:cNvPr id="8" name="Picture 7" descr="A graphic of a magnifying glass and a graph&#10;&#10;Description automatically generated">
            <a:extLst>
              <a:ext uri="{FF2B5EF4-FFF2-40B4-BE49-F238E27FC236}">
                <a16:creationId xmlns:a16="http://schemas.microsoft.com/office/drawing/2014/main" id="{1FECAC73-51D5-8A04-A926-C6A4F9DD9B86}"/>
              </a:ext>
            </a:extLst>
          </p:cNvPr>
          <p:cNvPicPr>
            <a:picLocks noChangeAspect="1"/>
          </p:cNvPicPr>
          <p:nvPr/>
        </p:nvPicPr>
        <p:blipFill rotWithShape="1">
          <a:blip r:embed="rId4"/>
          <a:srcRect r="31270"/>
          <a:stretch/>
        </p:blipFill>
        <p:spPr>
          <a:xfrm>
            <a:off x="7001260" y="21619750"/>
            <a:ext cx="3445660" cy="2821832"/>
          </a:xfrm>
          <a:prstGeom prst="rect">
            <a:avLst/>
          </a:prstGeom>
        </p:spPr>
      </p:pic>
      <p:sp>
        <p:nvSpPr>
          <p:cNvPr id="12" name="TextBox 11">
            <a:extLst>
              <a:ext uri="{FF2B5EF4-FFF2-40B4-BE49-F238E27FC236}">
                <a16:creationId xmlns:a16="http://schemas.microsoft.com/office/drawing/2014/main" id="{3DD60ED4-8346-2571-2CE0-8ED8A7F7CCFE}"/>
              </a:ext>
            </a:extLst>
          </p:cNvPr>
          <p:cNvSpPr txBox="1"/>
          <p:nvPr/>
        </p:nvSpPr>
        <p:spPr>
          <a:xfrm>
            <a:off x="12163767" y="798161"/>
            <a:ext cx="11218747" cy="4154984"/>
          </a:xfrm>
          <a:prstGeom prst="rect">
            <a:avLst/>
          </a:prstGeom>
          <a:noFill/>
        </p:spPr>
        <p:txBody>
          <a:bodyPr wrap="square" rtlCol="0">
            <a:spAutoFit/>
          </a:bodyPr>
          <a:lstStyle/>
          <a:p>
            <a:pPr algn="ctr"/>
            <a:r>
              <a:rPr lang="en-US" sz="8800" b="1" dirty="0">
                <a:effectLst/>
                <a:latin typeface="Helvetica" pitchFamily="2" charset="0"/>
                <a:ea typeface="Calibri" panose="020F0502020204030204" pitchFamily="34" charset="0"/>
                <a:cs typeface="Arial" panose="020B0604020202020204" pitchFamily="34" charset="0"/>
              </a:rPr>
              <a:t>Machine learning </a:t>
            </a:r>
          </a:p>
          <a:p>
            <a:pPr algn="ctr"/>
            <a:r>
              <a:rPr lang="en-US" sz="8800" b="1" dirty="0">
                <a:effectLst/>
                <a:latin typeface="Helvetica" pitchFamily="2" charset="0"/>
                <a:ea typeface="Calibri" panose="020F0502020204030204" pitchFamily="34" charset="0"/>
                <a:cs typeface="Arial" panose="020B0604020202020204" pitchFamily="34" charset="0"/>
              </a:rPr>
              <a:t>meets </a:t>
            </a:r>
          </a:p>
          <a:p>
            <a:pPr algn="ctr"/>
            <a:r>
              <a:rPr lang="en-US" sz="8800" b="1" dirty="0">
                <a:effectLst/>
                <a:latin typeface="Helvetica" pitchFamily="2" charset="0"/>
                <a:ea typeface="Calibri" panose="020F0502020204030204" pitchFamily="34" charset="0"/>
                <a:cs typeface="Arial" panose="020B0604020202020204" pitchFamily="34" charset="0"/>
              </a:rPr>
              <a:t>museum collections</a:t>
            </a:r>
            <a:r>
              <a:rPr lang="en-NO" sz="8800" dirty="0">
                <a:effectLst/>
                <a:latin typeface="Helvetica" pitchFamily="2" charset="0"/>
                <a:cs typeface="Arial" panose="020B0604020202020204" pitchFamily="34" charset="0"/>
              </a:rPr>
              <a:t> </a:t>
            </a:r>
            <a:endParaRPr lang="en-NO" sz="8800" dirty="0">
              <a:latin typeface="Helvetica" pitchFamily="2" charset="0"/>
              <a:cs typeface="Arial" panose="020B0604020202020204" pitchFamily="34" charset="0"/>
            </a:endParaRPr>
          </a:p>
        </p:txBody>
      </p:sp>
      <p:pic>
        <p:nvPicPr>
          <p:cNvPr id="18" name="Picture 17">
            <a:extLst>
              <a:ext uri="{FF2B5EF4-FFF2-40B4-BE49-F238E27FC236}">
                <a16:creationId xmlns:a16="http://schemas.microsoft.com/office/drawing/2014/main" id="{DCE395F7-FC95-7846-077E-622707079BEA}"/>
              </a:ext>
            </a:extLst>
          </p:cNvPr>
          <p:cNvPicPr>
            <a:picLocks noChangeAspect="1"/>
          </p:cNvPicPr>
          <p:nvPr/>
        </p:nvPicPr>
        <p:blipFill>
          <a:blip r:embed="rId5"/>
          <a:stretch>
            <a:fillRect/>
          </a:stretch>
        </p:blipFill>
        <p:spPr>
          <a:xfrm>
            <a:off x="22474942" y="18775942"/>
            <a:ext cx="3113882" cy="3113882"/>
          </a:xfrm>
          <a:prstGeom prst="roundRect">
            <a:avLst/>
          </a:prstGeom>
        </p:spPr>
      </p:pic>
      <p:grpSp>
        <p:nvGrpSpPr>
          <p:cNvPr id="242" name="Group 241">
            <a:extLst>
              <a:ext uri="{FF2B5EF4-FFF2-40B4-BE49-F238E27FC236}">
                <a16:creationId xmlns:a16="http://schemas.microsoft.com/office/drawing/2014/main" id="{C178DA76-16C6-2611-9616-DB47BDE2487C}"/>
              </a:ext>
            </a:extLst>
          </p:cNvPr>
          <p:cNvGrpSpPr/>
          <p:nvPr/>
        </p:nvGrpSpPr>
        <p:grpSpPr>
          <a:xfrm>
            <a:off x="513037" y="4068734"/>
            <a:ext cx="9345617" cy="12615501"/>
            <a:chOff x="130498" y="1638581"/>
            <a:chExt cx="9345617" cy="12615501"/>
          </a:xfrm>
        </p:grpSpPr>
        <p:sp>
          <p:nvSpPr>
            <p:cNvPr id="241" name="Rounded Rectangle 240">
              <a:extLst>
                <a:ext uri="{FF2B5EF4-FFF2-40B4-BE49-F238E27FC236}">
                  <a16:creationId xmlns:a16="http://schemas.microsoft.com/office/drawing/2014/main" id="{FC35E6D4-437C-F84C-619D-F74BE65F45E4}"/>
                </a:ext>
              </a:extLst>
            </p:cNvPr>
            <p:cNvSpPr/>
            <p:nvPr/>
          </p:nvSpPr>
          <p:spPr>
            <a:xfrm>
              <a:off x="130498" y="1638581"/>
              <a:ext cx="9345617" cy="1261550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TextBox 20">
              <a:extLst>
                <a:ext uri="{FF2B5EF4-FFF2-40B4-BE49-F238E27FC236}">
                  <a16:creationId xmlns:a16="http://schemas.microsoft.com/office/drawing/2014/main" id="{CF803504-2022-B5FC-30ED-B94DFE90B85A}"/>
                </a:ext>
              </a:extLst>
            </p:cNvPr>
            <p:cNvSpPr txBox="1"/>
            <p:nvPr/>
          </p:nvSpPr>
          <p:spPr>
            <a:xfrm>
              <a:off x="386758" y="1994447"/>
              <a:ext cx="8786192" cy="12003286"/>
            </a:xfrm>
            <a:prstGeom prst="rect">
              <a:avLst/>
            </a:prstGeom>
            <a:noFill/>
          </p:spPr>
          <p:txBody>
            <a:bodyPr wrap="square" rtlCol="0">
              <a:spAutoFit/>
            </a:bodyPr>
            <a:lstStyle/>
            <a:p>
              <a:pPr algn="ctr"/>
              <a:r>
                <a:rPr lang="en-NO" sz="3600" b="1" dirty="0">
                  <a:latin typeface="Helvetica" pitchFamily="2" charset="0"/>
                </a:rPr>
                <a:t>Background</a:t>
              </a:r>
            </a:p>
            <a:p>
              <a:endParaRPr lang="en-NO" sz="3800" dirty="0">
                <a:latin typeface="Helvetica" pitchFamily="2" charset="0"/>
              </a:endParaRPr>
            </a:p>
            <a:p>
              <a:r>
                <a:rPr lang="en-NO" sz="2800" dirty="0">
                  <a:latin typeface="Helvetica" pitchFamily="2" charset="0"/>
                </a:rPr>
                <a:t>Bryozoans are species made up of genetically identical zooids. Bryozoa can have modularized colonies made up of different zooid type (e.g., autozooid, A and B zooids, avicularia, gastrozooid, etc.). Their clonal nature and modularization makes them an ideal group to explore evolutionary questions about phenotypic ch</a:t>
              </a:r>
              <a:r>
                <a:rPr lang="en-GB" sz="2800" dirty="0">
                  <a:latin typeface="Helvetica" pitchFamily="2" charset="0"/>
                </a:rPr>
                <a:t>an</a:t>
              </a:r>
              <a:r>
                <a:rPr lang="en-NO" sz="2800" dirty="0">
                  <a:latin typeface="Helvetica" pitchFamily="2" charset="0"/>
                </a:rPr>
                <a:t>ge.</a:t>
              </a:r>
            </a:p>
            <a:p>
              <a:endParaRPr lang="en-NO" sz="2800" dirty="0">
                <a:latin typeface="Helvetica" pitchFamily="2" charset="0"/>
              </a:endParaRPr>
            </a:p>
            <a:p>
              <a:r>
                <a:rPr lang="en-NO" sz="2800" dirty="0">
                  <a:latin typeface="Helvetica" pitchFamily="2" charset="0"/>
                </a:rPr>
                <a:t>Bryozoans are composed of zooids, individual units which may have differ</a:t>
              </a:r>
              <a:r>
                <a:rPr lang="en-GB" sz="2800" dirty="0">
                  <a:latin typeface="Helvetica" pitchFamily="2" charset="0"/>
                </a:rPr>
                <a:t>e</a:t>
              </a:r>
              <a:r>
                <a:rPr lang="en-NO" sz="2800" dirty="0">
                  <a:latin typeface="Helvetica" pitchFamily="2" charset="0"/>
                </a:rPr>
                <a:t>nt functions. For example, some zooids are for feeding and some for reproduction.</a:t>
              </a:r>
            </a:p>
            <a:p>
              <a:endParaRPr lang="en-NO" sz="2800" dirty="0">
                <a:latin typeface="Helvetica" pitchFamily="2" charset="0"/>
              </a:endParaRPr>
            </a:p>
            <a:p>
              <a:r>
                <a:rPr lang="en-NO" sz="2800" dirty="0">
                  <a:latin typeface="Helvetica" pitchFamily="2" charset="0"/>
                </a:rPr>
                <a:t>Zooids within a colony are genetically idenetical. That means that the same genetic variation produces a wide range of phenotypic variation. Knowing their relatedness means that we can apply modern quantitative methods on both fossil and modern bryozoans.</a:t>
              </a:r>
            </a:p>
            <a:p>
              <a:endParaRPr lang="en-NO" sz="2800" dirty="0">
                <a:latin typeface="Helvetica" pitchFamily="2" charset="0"/>
              </a:endParaRPr>
            </a:p>
            <a:p>
              <a:r>
                <a:rPr lang="en-NO" sz="2800" dirty="0">
                  <a:latin typeface="Helvetica" pitchFamily="2" charset="0"/>
                </a:rPr>
                <a:t>We are interested in looking at how these different zooids change in size and shape over time and across the Bryozoan tree.</a:t>
              </a:r>
              <a:r>
                <a:rPr lang="nb-NO" sz="2800" dirty="0">
                  <a:latin typeface="Helvetica" pitchFamily="2" charset="0"/>
                </a:rPr>
                <a:t> In order to do </a:t>
              </a:r>
              <a:r>
                <a:rPr lang="nb-NO" sz="2800" dirty="0" err="1">
                  <a:latin typeface="Helvetica" pitchFamily="2" charset="0"/>
                </a:rPr>
                <a:t>this</a:t>
              </a:r>
              <a:r>
                <a:rPr lang="nb-NO" sz="2800" dirty="0">
                  <a:latin typeface="Helvetica" pitchFamily="2" charset="0"/>
                </a:rPr>
                <a:t>, </a:t>
              </a:r>
              <a:r>
                <a:rPr lang="nb-NO" sz="2800" dirty="0" err="1">
                  <a:latin typeface="Helvetica" pitchFamily="2" charset="0"/>
                </a:rPr>
                <a:t>we</a:t>
              </a:r>
              <a:r>
                <a:rPr lang="nb-NO" sz="2800" dirty="0">
                  <a:latin typeface="Helvetica" pitchFamily="2" charset="0"/>
                </a:rPr>
                <a:t> </a:t>
              </a:r>
              <a:r>
                <a:rPr lang="nb-NO" sz="2800" dirty="0" err="1">
                  <a:latin typeface="Helvetica" pitchFamily="2" charset="0"/>
                </a:rPr>
                <a:t>need</a:t>
              </a:r>
              <a:r>
                <a:rPr lang="nb-NO" sz="2800" dirty="0">
                  <a:latin typeface="Helvetica" pitchFamily="2" charset="0"/>
                </a:rPr>
                <a:t> A LOT </a:t>
              </a:r>
              <a:r>
                <a:rPr lang="nb-NO" sz="2800" dirty="0" err="1">
                  <a:latin typeface="Helvetica" pitchFamily="2" charset="0"/>
                </a:rPr>
                <a:t>of</a:t>
              </a:r>
              <a:r>
                <a:rPr lang="nb-NO" sz="2800" dirty="0">
                  <a:latin typeface="Helvetica" pitchFamily="2" charset="0"/>
                </a:rPr>
                <a:t> data.</a:t>
              </a:r>
            </a:p>
            <a:p>
              <a:endParaRPr lang="en-NO" sz="2800" dirty="0">
                <a:latin typeface="Helvetica" pitchFamily="2" charset="0"/>
              </a:endParaRPr>
            </a:p>
          </p:txBody>
        </p:sp>
      </p:grpSp>
      <p:grpSp>
        <p:nvGrpSpPr>
          <p:cNvPr id="236" name="Group 235">
            <a:extLst>
              <a:ext uri="{FF2B5EF4-FFF2-40B4-BE49-F238E27FC236}">
                <a16:creationId xmlns:a16="http://schemas.microsoft.com/office/drawing/2014/main" id="{D0B0DF9F-A189-3A08-98CB-25FF0E628228}"/>
              </a:ext>
            </a:extLst>
          </p:cNvPr>
          <p:cNvGrpSpPr/>
          <p:nvPr/>
        </p:nvGrpSpPr>
        <p:grpSpPr>
          <a:xfrm>
            <a:off x="10494135" y="5280165"/>
            <a:ext cx="6808110" cy="10137913"/>
            <a:chOff x="11743535" y="13214980"/>
            <a:chExt cx="6808110" cy="10137913"/>
          </a:xfrm>
        </p:grpSpPr>
        <p:sp>
          <p:nvSpPr>
            <p:cNvPr id="235" name="Rounded Rectangle 234">
              <a:extLst>
                <a:ext uri="{FF2B5EF4-FFF2-40B4-BE49-F238E27FC236}">
                  <a16:creationId xmlns:a16="http://schemas.microsoft.com/office/drawing/2014/main" id="{362CC1A0-483D-D2BE-743D-ED9ADE70D299}"/>
                </a:ext>
              </a:extLst>
            </p:cNvPr>
            <p:cNvSpPr/>
            <p:nvPr/>
          </p:nvSpPr>
          <p:spPr>
            <a:xfrm>
              <a:off x="11743535" y="13214980"/>
              <a:ext cx="6672214" cy="1013791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175" name="Group 174">
              <a:extLst>
                <a:ext uri="{FF2B5EF4-FFF2-40B4-BE49-F238E27FC236}">
                  <a16:creationId xmlns:a16="http://schemas.microsoft.com/office/drawing/2014/main" id="{D07863E2-17EC-7D56-5EEC-45A3EE0C77E4}"/>
                </a:ext>
              </a:extLst>
            </p:cNvPr>
            <p:cNvGrpSpPr/>
            <p:nvPr/>
          </p:nvGrpSpPr>
          <p:grpSpPr>
            <a:xfrm>
              <a:off x="12064798" y="13511162"/>
              <a:ext cx="6486847" cy="9364532"/>
              <a:chOff x="1994583" y="11537578"/>
              <a:chExt cx="6486847" cy="9364532"/>
            </a:xfrm>
          </p:grpSpPr>
          <p:grpSp>
            <p:nvGrpSpPr>
              <p:cNvPr id="117" name="Group 116">
                <a:extLst>
                  <a:ext uri="{FF2B5EF4-FFF2-40B4-BE49-F238E27FC236}">
                    <a16:creationId xmlns:a16="http://schemas.microsoft.com/office/drawing/2014/main" id="{56D89083-5B61-D79A-DBCD-3626AB6686BE}"/>
                  </a:ext>
                </a:extLst>
              </p:cNvPr>
              <p:cNvGrpSpPr/>
              <p:nvPr/>
            </p:nvGrpSpPr>
            <p:grpSpPr>
              <a:xfrm>
                <a:off x="2476576" y="11537578"/>
                <a:ext cx="6004854" cy="8447072"/>
                <a:chOff x="10396809" y="10572082"/>
                <a:chExt cx="3929056" cy="5527032"/>
              </a:xfrm>
            </p:grpSpPr>
            <p:grpSp>
              <p:nvGrpSpPr>
                <p:cNvPr id="118" name="Group 117">
                  <a:extLst>
                    <a:ext uri="{FF2B5EF4-FFF2-40B4-BE49-F238E27FC236}">
                      <a16:creationId xmlns:a16="http://schemas.microsoft.com/office/drawing/2014/main" id="{DF2A4839-D3C9-366F-0174-F94B3C9F0E08}"/>
                    </a:ext>
                  </a:extLst>
                </p:cNvPr>
                <p:cNvGrpSpPr/>
                <p:nvPr/>
              </p:nvGrpSpPr>
              <p:grpSpPr>
                <a:xfrm>
                  <a:off x="12893182" y="11245781"/>
                  <a:ext cx="1432683" cy="4853333"/>
                  <a:chOff x="6358436" y="836378"/>
                  <a:chExt cx="926998" cy="3575804"/>
                </a:xfrm>
              </p:grpSpPr>
              <p:grpSp>
                <p:nvGrpSpPr>
                  <p:cNvPr id="143" name="Group 142">
                    <a:extLst>
                      <a:ext uri="{FF2B5EF4-FFF2-40B4-BE49-F238E27FC236}">
                        <a16:creationId xmlns:a16="http://schemas.microsoft.com/office/drawing/2014/main" id="{44D55C9E-FCA4-8725-A6DD-601F9E3D3BF9}"/>
                      </a:ext>
                    </a:extLst>
                  </p:cNvPr>
                  <p:cNvGrpSpPr/>
                  <p:nvPr/>
                </p:nvGrpSpPr>
                <p:grpSpPr>
                  <a:xfrm>
                    <a:off x="6639872" y="836378"/>
                    <a:ext cx="645562" cy="3575804"/>
                    <a:chOff x="6639872" y="836378"/>
                    <a:chExt cx="645562" cy="3575804"/>
                  </a:xfrm>
                </p:grpSpPr>
                <p:sp>
                  <p:nvSpPr>
                    <p:cNvPr id="157" name="TextBox 156">
                      <a:extLst>
                        <a:ext uri="{FF2B5EF4-FFF2-40B4-BE49-F238E27FC236}">
                          <a16:creationId xmlns:a16="http://schemas.microsoft.com/office/drawing/2014/main" id="{52A9C1D8-6826-376C-02E8-E4960E450673}"/>
                        </a:ext>
                      </a:extLst>
                    </p:cNvPr>
                    <p:cNvSpPr txBox="1"/>
                    <p:nvPr/>
                  </p:nvSpPr>
                  <p:spPr>
                    <a:xfrm>
                      <a:off x="6794871" y="4104405"/>
                      <a:ext cx="490563" cy="307777"/>
                    </a:xfrm>
                    <a:prstGeom prst="rect">
                      <a:avLst/>
                    </a:prstGeom>
                    <a:noFill/>
                  </p:spPr>
                  <p:txBody>
                    <a:bodyPr wrap="square" rtlCol="0">
                      <a:spAutoFit/>
                    </a:bodyPr>
                    <a:lstStyle/>
                    <a:p>
                      <a:r>
                        <a:rPr lang="en-NO" dirty="0"/>
                        <a:t>3.0</a:t>
                      </a:r>
                    </a:p>
                  </p:txBody>
                </p:sp>
                <p:sp>
                  <p:nvSpPr>
                    <p:cNvPr id="158" name="TextBox 157">
                      <a:extLst>
                        <a:ext uri="{FF2B5EF4-FFF2-40B4-BE49-F238E27FC236}">
                          <a16:creationId xmlns:a16="http://schemas.microsoft.com/office/drawing/2014/main" id="{C62CB8E8-809B-0D50-B165-BAF4A606018D}"/>
                        </a:ext>
                      </a:extLst>
                    </p:cNvPr>
                    <p:cNvSpPr txBox="1"/>
                    <p:nvPr/>
                  </p:nvSpPr>
                  <p:spPr>
                    <a:xfrm>
                      <a:off x="6794871" y="3583360"/>
                      <a:ext cx="490563" cy="307777"/>
                    </a:xfrm>
                    <a:prstGeom prst="rect">
                      <a:avLst/>
                    </a:prstGeom>
                    <a:noFill/>
                  </p:spPr>
                  <p:txBody>
                    <a:bodyPr wrap="square" rtlCol="0">
                      <a:spAutoFit/>
                    </a:bodyPr>
                    <a:lstStyle/>
                    <a:p>
                      <a:r>
                        <a:rPr lang="en-NO" dirty="0"/>
                        <a:t>2.5</a:t>
                      </a:r>
                    </a:p>
                  </p:txBody>
                </p:sp>
                <p:sp>
                  <p:nvSpPr>
                    <p:cNvPr id="159" name="TextBox 158">
                      <a:extLst>
                        <a:ext uri="{FF2B5EF4-FFF2-40B4-BE49-F238E27FC236}">
                          <a16:creationId xmlns:a16="http://schemas.microsoft.com/office/drawing/2014/main" id="{5B48FD77-6588-7EA0-1CD1-1125AE5EBEA6}"/>
                        </a:ext>
                      </a:extLst>
                    </p:cNvPr>
                    <p:cNvSpPr txBox="1"/>
                    <p:nvPr/>
                  </p:nvSpPr>
                  <p:spPr>
                    <a:xfrm>
                      <a:off x="6794871" y="3019102"/>
                      <a:ext cx="490563" cy="307777"/>
                    </a:xfrm>
                    <a:prstGeom prst="rect">
                      <a:avLst/>
                    </a:prstGeom>
                    <a:noFill/>
                  </p:spPr>
                  <p:txBody>
                    <a:bodyPr wrap="square" rtlCol="0">
                      <a:spAutoFit/>
                    </a:bodyPr>
                    <a:lstStyle/>
                    <a:p>
                      <a:r>
                        <a:rPr lang="en-NO" dirty="0"/>
                        <a:t>2.0</a:t>
                      </a:r>
                    </a:p>
                  </p:txBody>
                </p:sp>
                <p:sp>
                  <p:nvSpPr>
                    <p:cNvPr id="160" name="TextBox 159">
                      <a:extLst>
                        <a:ext uri="{FF2B5EF4-FFF2-40B4-BE49-F238E27FC236}">
                          <a16:creationId xmlns:a16="http://schemas.microsoft.com/office/drawing/2014/main" id="{B4DA004C-0608-13F8-99CE-7D9074022A92}"/>
                        </a:ext>
                      </a:extLst>
                    </p:cNvPr>
                    <p:cNvSpPr txBox="1"/>
                    <p:nvPr/>
                  </p:nvSpPr>
                  <p:spPr>
                    <a:xfrm>
                      <a:off x="6794871" y="2464498"/>
                      <a:ext cx="490563" cy="307777"/>
                    </a:xfrm>
                    <a:prstGeom prst="rect">
                      <a:avLst/>
                    </a:prstGeom>
                    <a:noFill/>
                  </p:spPr>
                  <p:txBody>
                    <a:bodyPr wrap="square" rtlCol="0">
                      <a:spAutoFit/>
                    </a:bodyPr>
                    <a:lstStyle/>
                    <a:p>
                      <a:r>
                        <a:rPr lang="en-NO" dirty="0"/>
                        <a:t>1.5</a:t>
                      </a:r>
                    </a:p>
                  </p:txBody>
                </p:sp>
                <p:sp>
                  <p:nvSpPr>
                    <p:cNvPr id="161" name="TextBox 160">
                      <a:extLst>
                        <a:ext uri="{FF2B5EF4-FFF2-40B4-BE49-F238E27FC236}">
                          <a16:creationId xmlns:a16="http://schemas.microsoft.com/office/drawing/2014/main" id="{2084F133-82F3-A9B4-2DC1-EBC4F1E7F2C7}"/>
                        </a:ext>
                      </a:extLst>
                    </p:cNvPr>
                    <p:cNvSpPr txBox="1"/>
                    <p:nvPr/>
                  </p:nvSpPr>
                  <p:spPr>
                    <a:xfrm>
                      <a:off x="6794871" y="1953600"/>
                      <a:ext cx="490563" cy="307777"/>
                    </a:xfrm>
                    <a:prstGeom prst="rect">
                      <a:avLst/>
                    </a:prstGeom>
                    <a:noFill/>
                  </p:spPr>
                  <p:txBody>
                    <a:bodyPr wrap="square" rtlCol="0">
                      <a:spAutoFit/>
                    </a:bodyPr>
                    <a:lstStyle/>
                    <a:p>
                      <a:r>
                        <a:rPr lang="en-NO" dirty="0"/>
                        <a:t>1.0</a:t>
                      </a:r>
                    </a:p>
                  </p:txBody>
                </p:sp>
                <p:sp>
                  <p:nvSpPr>
                    <p:cNvPr id="162" name="TextBox 161">
                      <a:extLst>
                        <a:ext uri="{FF2B5EF4-FFF2-40B4-BE49-F238E27FC236}">
                          <a16:creationId xmlns:a16="http://schemas.microsoft.com/office/drawing/2014/main" id="{92946F2C-9105-53E5-7E70-C1FD27ADBC2E}"/>
                        </a:ext>
                      </a:extLst>
                    </p:cNvPr>
                    <p:cNvSpPr txBox="1"/>
                    <p:nvPr/>
                  </p:nvSpPr>
                  <p:spPr>
                    <a:xfrm>
                      <a:off x="6794871" y="836378"/>
                      <a:ext cx="490563" cy="307777"/>
                    </a:xfrm>
                    <a:prstGeom prst="rect">
                      <a:avLst/>
                    </a:prstGeom>
                    <a:noFill/>
                  </p:spPr>
                  <p:txBody>
                    <a:bodyPr wrap="square" rtlCol="0">
                      <a:spAutoFit/>
                    </a:bodyPr>
                    <a:lstStyle/>
                    <a:p>
                      <a:r>
                        <a:rPr lang="en-NO" dirty="0"/>
                        <a:t>0</a:t>
                      </a:r>
                    </a:p>
                  </p:txBody>
                </p:sp>
                <p:sp>
                  <p:nvSpPr>
                    <p:cNvPr id="163" name="TextBox 162">
                      <a:extLst>
                        <a:ext uri="{FF2B5EF4-FFF2-40B4-BE49-F238E27FC236}">
                          <a16:creationId xmlns:a16="http://schemas.microsoft.com/office/drawing/2014/main" id="{25DE256A-F6F6-800F-1FB7-631EEA87E1BA}"/>
                        </a:ext>
                      </a:extLst>
                    </p:cNvPr>
                    <p:cNvSpPr txBox="1"/>
                    <p:nvPr/>
                  </p:nvSpPr>
                  <p:spPr>
                    <a:xfrm>
                      <a:off x="6794871" y="1389614"/>
                      <a:ext cx="490563" cy="307777"/>
                    </a:xfrm>
                    <a:prstGeom prst="rect">
                      <a:avLst/>
                    </a:prstGeom>
                    <a:noFill/>
                  </p:spPr>
                  <p:txBody>
                    <a:bodyPr wrap="square" rtlCol="0">
                      <a:spAutoFit/>
                    </a:bodyPr>
                    <a:lstStyle/>
                    <a:p>
                      <a:r>
                        <a:rPr lang="en-NO" dirty="0"/>
                        <a:t>0.5</a:t>
                      </a:r>
                    </a:p>
                  </p:txBody>
                </p:sp>
                <p:grpSp>
                  <p:nvGrpSpPr>
                    <p:cNvPr id="164" name="Group 163">
                      <a:extLst>
                        <a:ext uri="{FF2B5EF4-FFF2-40B4-BE49-F238E27FC236}">
                          <a16:creationId xmlns:a16="http://schemas.microsoft.com/office/drawing/2014/main" id="{FAFD000B-CEFC-4654-F368-EFF1FC94207A}"/>
                        </a:ext>
                      </a:extLst>
                    </p:cNvPr>
                    <p:cNvGrpSpPr/>
                    <p:nvPr/>
                  </p:nvGrpSpPr>
                  <p:grpSpPr>
                    <a:xfrm>
                      <a:off x="6639872" y="988278"/>
                      <a:ext cx="216124" cy="3267498"/>
                      <a:chOff x="6246333" y="988278"/>
                      <a:chExt cx="216124" cy="3267498"/>
                    </a:xfrm>
                  </p:grpSpPr>
                  <p:sp>
                    <p:nvSpPr>
                      <p:cNvPr id="165" name="Rectangle 164">
                        <a:extLst>
                          <a:ext uri="{FF2B5EF4-FFF2-40B4-BE49-F238E27FC236}">
                            <a16:creationId xmlns:a16="http://schemas.microsoft.com/office/drawing/2014/main" id="{A81F3D65-0DD3-E0E4-0B8E-1AC645FDA336}"/>
                          </a:ext>
                        </a:extLst>
                      </p:cNvPr>
                      <p:cNvSpPr/>
                      <p:nvPr/>
                    </p:nvSpPr>
                    <p:spPr>
                      <a:xfrm>
                        <a:off x="6246333" y="988278"/>
                        <a:ext cx="149359" cy="3267498"/>
                      </a:xfrm>
                      <a:prstGeom prst="rect">
                        <a:avLst/>
                      </a:prstGeom>
                      <a:solidFill>
                        <a:srgbClr val="FEF99B"/>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cxnSp>
                    <p:nvCxnSpPr>
                      <p:cNvPr id="166" name="Straight Connector 165">
                        <a:extLst>
                          <a:ext uri="{FF2B5EF4-FFF2-40B4-BE49-F238E27FC236}">
                            <a16:creationId xmlns:a16="http://schemas.microsoft.com/office/drawing/2014/main" id="{27F0ED3B-E1F7-D5B3-D267-B3059B99C789}"/>
                          </a:ext>
                        </a:extLst>
                      </p:cNvPr>
                      <p:cNvCxnSpPr>
                        <a:cxnSpLocks/>
                      </p:cNvCxnSpPr>
                      <p:nvPr/>
                    </p:nvCxnSpPr>
                    <p:spPr>
                      <a:xfrm flipV="1">
                        <a:off x="6390457" y="991858"/>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F677275-EE83-419E-0B6B-FDFC19CE6E8F}"/>
                          </a:ext>
                        </a:extLst>
                      </p:cNvPr>
                      <p:cNvCxnSpPr>
                        <a:cxnSpLocks/>
                      </p:cNvCxnSpPr>
                      <p:nvPr/>
                    </p:nvCxnSpPr>
                    <p:spPr>
                      <a:xfrm flipV="1">
                        <a:off x="6390457" y="1543502"/>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E288EE1-9D06-5666-906B-9C38ED59F39D}"/>
                          </a:ext>
                        </a:extLst>
                      </p:cNvPr>
                      <p:cNvCxnSpPr>
                        <a:cxnSpLocks/>
                      </p:cNvCxnSpPr>
                      <p:nvPr/>
                    </p:nvCxnSpPr>
                    <p:spPr>
                      <a:xfrm flipV="1">
                        <a:off x="6390457" y="2097077"/>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B968EF8-07B0-550D-FF39-DD7AD2F63E70}"/>
                          </a:ext>
                        </a:extLst>
                      </p:cNvPr>
                      <p:cNvCxnSpPr>
                        <a:cxnSpLocks/>
                      </p:cNvCxnSpPr>
                      <p:nvPr/>
                    </p:nvCxnSpPr>
                    <p:spPr>
                      <a:xfrm flipV="1">
                        <a:off x="6390457" y="2635604"/>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FFE4C56-3FA9-545D-F49B-147E19BD56E0}"/>
                          </a:ext>
                        </a:extLst>
                      </p:cNvPr>
                      <p:cNvCxnSpPr>
                        <a:cxnSpLocks/>
                      </p:cNvCxnSpPr>
                      <p:nvPr/>
                    </p:nvCxnSpPr>
                    <p:spPr>
                      <a:xfrm flipV="1">
                        <a:off x="6390457" y="317388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CD56F74-B503-542E-43F9-ACCF79BC3E74}"/>
                          </a:ext>
                        </a:extLst>
                      </p:cNvPr>
                      <p:cNvCxnSpPr>
                        <a:cxnSpLocks/>
                      </p:cNvCxnSpPr>
                      <p:nvPr/>
                    </p:nvCxnSpPr>
                    <p:spPr>
                      <a:xfrm flipV="1">
                        <a:off x="6390457" y="3733120"/>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B5C1480-291F-B3C3-9AB7-A6257D34356D}"/>
                          </a:ext>
                        </a:extLst>
                      </p:cNvPr>
                      <p:cNvCxnSpPr>
                        <a:cxnSpLocks/>
                      </p:cNvCxnSpPr>
                      <p:nvPr/>
                    </p:nvCxnSpPr>
                    <p:spPr>
                      <a:xfrm flipV="1">
                        <a:off x="6390457" y="425221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FB4A7B0-7919-9EB2-4582-7E90BEE72F33}"/>
                      </a:ext>
                    </a:extLst>
                  </p:cNvPr>
                  <p:cNvGrpSpPr/>
                  <p:nvPr/>
                </p:nvGrpSpPr>
                <p:grpSpPr>
                  <a:xfrm>
                    <a:off x="6358436" y="988137"/>
                    <a:ext cx="459730" cy="3269196"/>
                    <a:chOff x="6359778" y="955948"/>
                    <a:chExt cx="459730" cy="3269196"/>
                  </a:xfrm>
                </p:grpSpPr>
                <p:sp>
                  <p:nvSpPr>
                    <p:cNvPr id="145" name="Rectangle 144">
                      <a:extLst>
                        <a:ext uri="{FF2B5EF4-FFF2-40B4-BE49-F238E27FC236}">
                          <a16:creationId xmlns:a16="http://schemas.microsoft.com/office/drawing/2014/main" id="{AE7319E3-8203-9032-9316-43421EC7BC5F}"/>
                        </a:ext>
                      </a:extLst>
                    </p:cNvPr>
                    <p:cNvSpPr/>
                    <p:nvPr/>
                  </p:nvSpPr>
                  <p:spPr>
                    <a:xfrm>
                      <a:off x="6490513" y="2924091"/>
                      <a:ext cx="149359" cy="1301053"/>
                    </a:xfrm>
                    <a:prstGeom prst="rect">
                      <a:avLst/>
                    </a:prstGeom>
                    <a:solidFill>
                      <a:srgbClr val="FFF9AF"/>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6" name="Group 145">
                      <a:extLst>
                        <a:ext uri="{FF2B5EF4-FFF2-40B4-BE49-F238E27FC236}">
                          <a16:creationId xmlns:a16="http://schemas.microsoft.com/office/drawing/2014/main" id="{381C0007-FC14-58CE-7335-99D3DFF13C58}"/>
                        </a:ext>
                      </a:extLst>
                    </p:cNvPr>
                    <p:cNvGrpSpPr/>
                    <p:nvPr/>
                  </p:nvGrpSpPr>
                  <p:grpSpPr>
                    <a:xfrm>
                      <a:off x="6359778" y="955948"/>
                      <a:ext cx="459730" cy="3269195"/>
                      <a:chOff x="6359778" y="955948"/>
                      <a:chExt cx="459730" cy="3269195"/>
                    </a:xfrm>
                  </p:grpSpPr>
                  <p:sp>
                    <p:nvSpPr>
                      <p:cNvPr id="147" name="Rectangle 146">
                        <a:extLst>
                          <a:ext uri="{FF2B5EF4-FFF2-40B4-BE49-F238E27FC236}">
                            <a16:creationId xmlns:a16="http://schemas.microsoft.com/office/drawing/2014/main" id="{0DCC60D5-B58B-E29F-7DF7-61869468AF0F}"/>
                          </a:ext>
                        </a:extLst>
                      </p:cNvPr>
                      <p:cNvSpPr/>
                      <p:nvPr/>
                    </p:nvSpPr>
                    <p:spPr>
                      <a:xfrm>
                        <a:off x="6503432" y="956089"/>
                        <a:ext cx="141912" cy="1967995"/>
                      </a:xfrm>
                      <a:prstGeom prst="rect">
                        <a:avLst/>
                      </a:prstGeom>
                      <a:solidFill>
                        <a:srgbClr val="FFF6C8"/>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8" name="Group 147">
                        <a:extLst>
                          <a:ext uri="{FF2B5EF4-FFF2-40B4-BE49-F238E27FC236}">
                            <a16:creationId xmlns:a16="http://schemas.microsoft.com/office/drawing/2014/main" id="{232EF14D-2126-F451-4934-787E5C92B920}"/>
                          </a:ext>
                        </a:extLst>
                      </p:cNvPr>
                      <p:cNvGrpSpPr/>
                      <p:nvPr/>
                    </p:nvGrpSpPr>
                    <p:grpSpPr>
                      <a:xfrm>
                        <a:off x="6359778" y="955948"/>
                        <a:ext cx="459730" cy="3269195"/>
                        <a:chOff x="6359778" y="921226"/>
                        <a:chExt cx="459730" cy="3269195"/>
                      </a:xfrm>
                    </p:grpSpPr>
                    <p:sp>
                      <p:nvSpPr>
                        <p:cNvPr id="149" name="Rectangle 148">
                          <a:extLst>
                            <a:ext uri="{FF2B5EF4-FFF2-40B4-BE49-F238E27FC236}">
                              <a16:creationId xmlns:a16="http://schemas.microsoft.com/office/drawing/2014/main" id="{62A3028A-E2C0-480F-FF1C-D960CADE21A6}"/>
                            </a:ext>
                          </a:extLst>
                        </p:cNvPr>
                        <p:cNvSpPr/>
                        <p:nvPr/>
                      </p:nvSpPr>
                      <p:spPr>
                        <a:xfrm>
                          <a:off x="6359778" y="3745452"/>
                          <a:ext cx="145990" cy="444969"/>
                        </a:xfrm>
                        <a:prstGeom prst="rect">
                          <a:avLst/>
                        </a:prstGeom>
                        <a:solidFill>
                          <a:srgbClr val="FFF9CE"/>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0" name="Rectangle 149">
                          <a:extLst>
                            <a:ext uri="{FF2B5EF4-FFF2-40B4-BE49-F238E27FC236}">
                              <a16:creationId xmlns:a16="http://schemas.microsoft.com/office/drawing/2014/main" id="{630AEAC0-3028-4297-97D2-AD41B2DB7F71}"/>
                            </a:ext>
                          </a:extLst>
                        </p:cNvPr>
                        <p:cNvSpPr/>
                        <p:nvPr/>
                      </p:nvSpPr>
                      <p:spPr>
                        <a:xfrm>
                          <a:off x="6361949" y="1840124"/>
                          <a:ext cx="139271" cy="109470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1" name="Rectangle 150">
                          <a:extLst>
                            <a:ext uri="{FF2B5EF4-FFF2-40B4-BE49-F238E27FC236}">
                              <a16:creationId xmlns:a16="http://schemas.microsoft.com/office/drawing/2014/main" id="{E43C1328-B814-84E7-B7DF-8B3C99CAD8EF}"/>
                            </a:ext>
                          </a:extLst>
                        </p:cNvPr>
                        <p:cNvSpPr/>
                        <p:nvPr/>
                      </p:nvSpPr>
                      <p:spPr>
                        <a:xfrm>
                          <a:off x="6359778" y="2934924"/>
                          <a:ext cx="142619" cy="81583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2" name="Rectangle 151">
                          <a:extLst>
                            <a:ext uri="{FF2B5EF4-FFF2-40B4-BE49-F238E27FC236}">
                              <a16:creationId xmlns:a16="http://schemas.microsoft.com/office/drawing/2014/main" id="{32C30903-5224-0719-40AB-7FC6CC805DAB}"/>
                            </a:ext>
                          </a:extLst>
                        </p:cNvPr>
                        <p:cNvSpPr/>
                        <p:nvPr/>
                      </p:nvSpPr>
                      <p:spPr>
                        <a:xfrm>
                          <a:off x="6363693" y="1109397"/>
                          <a:ext cx="136439" cy="730706"/>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3" name="Rectangle 152">
                          <a:extLst>
                            <a:ext uri="{FF2B5EF4-FFF2-40B4-BE49-F238E27FC236}">
                              <a16:creationId xmlns:a16="http://schemas.microsoft.com/office/drawing/2014/main" id="{CD3C4493-A85E-C373-FAE3-302625E7C0C0}"/>
                            </a:ext>
                          </a:extLst>
                        </p:cNvPr>
                        <p:cNvSpPr/>
                        <p:nvPr/>
                      </p:nvSpPr>
                      <p:spPr>
                        <a:xfrm>
                          <a:off x="6360446" y="921226"/>
                          <a:ext cx="142986" cy="188135"/>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4" name="TextBox 153">
                          <a:extLst>
                            <a:ext uri="{FF2B5EF4-FFF2-40B4-BE49-F238E27FC236}">
                              <a16:creationId xmlns:a16="http://schemas.microsoft.com/office/drawing/2014/main" id="{5D90E8BD-3998-C67D-34DB-5248F2EF9D22}"/>
                            </a:ext>
                          </a:extLst>
                        </p:cNvPr>
                        <p:cNvSpPr txBox="1"/>
                        <p:nvPr/>
                      </p:nvSpPr>
                      <p:spPr>
                        <a:xfrm rot="16200000">
                          <a:off x="5102005" y="2444341"/>
                          <a:ext cx="3235863" cy="199143"/>
                        </a:xfrm>
                        <a:prstGeom prst="rect">
                          <a:avLst/>
                        </a:prstGeom>
                        <a:noFill/>
                        <a:ln>
                          <a:noFill/>
                        </a:ln>
                      </p:spPr>
                      <p:txBody>
                        <a:bodyPr wrap="square" rtlCol="0">
                          <a:spAutoFit/>
                        </a:bodyPr>
                        <a:lstStyle/>
                        <a:p>
                          <a:pPr algn="ctr"/>
                          <a:r>
                            <a:rPr lang="en-NO" dirty="0"/>
                            <a:t>Quaternary</a:t>
                          </a:r>
                        </a:p>
                      </p:txBody>
                    </p:sp>
                    <p:sp>
                      <p:nvSpPr>
                        <p:cNvPr id="155" name="TextBox 154">
                          <a:extLst>
                            <a:ext uri="{FF2B5EF4-FFF2-40B4-BE49-F238E27FC236}">
                              <a16:creationId xmlns:a16="http://schemas.microsoft.com/office/drawing/2014/main" id="{EFA50399-1A26-4E96-C297-3D835B645813}"/>
                            </a:ext>
                          </a:extLst>
                        </p:cNvPr>
                        <p:cNvSpPr txBox="1"/>
                        <p:nvPr/>
                      </p:nvSpPr>
                      <p:spPr>
                        <a:xfrm rot="16200000">
                          <a:off x="5920467" y="3437724"/>
                          <a:ext cx="1296004" cy="199143"/>
                        </a:xfrm>
                        <a:prstGeom prst="rect">
                          <a:avLst/>
                        </a:prstGeom>
                        <a:noFill/>
                        <a:ln>
                          <a:noFill/>
                        </a:ln>
                      </p:spPr>
                      <p:txBody>
                        <a:bodyPr wrap="square" rtlCol="0">
                          <a:spAutoFit/>
                        </a:bodyPr>
                        <a:lstStyle/>
                        <a:p>
                          <a:pPr algn="ctr"/>
                          <a:r>
                            <a:rPr lang="en-NO" dirty="0"/>
                            <a:t>Pliocene</a:t>
                          </a:r>
                        </a:p>
                      </p:txBody>
                    </p:sp>
                    <p:sp>
                      <p:nvSpPr>
                        <p:cNvPr id="156" name="TextBox 155">
                          <a:extLst>
                            <a:ext uri="{FF2B5EF4-FFF2-40B4-BE49-F238E27FC236}">
                              <a16:creationId xmlns:a16="http://schemas.microsoft.com/office/drawing/2014/main" id="{BA1852EC-D219-2554-D612-8E8AC004A2F1}"/>
                            </a:ext>
                          </a:extLst>
                        </p:cNvPr>
                        <p:cNvSpPr txBox="1"/>
                        <p:nvPr/>
                      </p:nvSpPr>
                      <p:spPr>
                        <a:xfrm rot="16200000">
                          <a:off x="5587939" y="1808066"/>
                          <a:ext cx="1963311" cy="199143"/>
                        </a:xfrm>
                        <a:prstGeom prst="rect">
                          <a:avLst/>
                        </a:prstGeom>
                        <a:noFill/>
                        <a:ln>
                          <a:noFill/>
                        </a:ln>
                      </p:spPr>
                      <p:txBody>
                        <a:bodyPr wrap="square" rtlCol="0">
                          <a:spAutoFit/>
                        </a:bodyPr>
                        <a:lstStyle/>
                        <a:p>
                          <a:pPr algn="ctr"/>
                          <a:r>
                            <a:rPr lang="en-NO" dirty="0"/>
                            <a:t>Pleistocene</a:t>
                          </a:r>
                        </a:p>
                      </p:txBody>
                    </p:sp>
                  </p:grpSp>
                </p:grpSp>
              </p:grpSp>
            </p:grpSp>
            <p:grpSp>
              <p:nvGrpSpPr>
                <p:cNvPr id="119" name="Group 118">
                  <a:extLst>
                    <a:ext uri="{FF2B5EF4-FFF2-40B4-BE49-F238E27FC236}">
                      <a16:creationId xmlns:a16="http://schemas.microsoft.com/office/drawing/2014/main" id="{2B79A914-2DD0-B7E9-AC8B-0FC8A64BA47B}"/>
                    </a:ext>
                  </a:extLst>
                </p:cNvPr>
                <p:cNvGrpSpPr/>
                <p:nvPr/>
              </p:nvGrpSpPr>
              <p:grpSpPr>
                <a:xfrm>
                  <a:off x="10396809" y="10572082"/>
                  <a:ext cx="1329447" cy="4889654"/>
                  <a:chOff x="4870246" y="764585"/>
                  <a:chExt cx="860200" cy="3602564"/>
                </a:xfrm>
              </p:grpSpPr>
              <p:sp>
                <p:nvSpPr>
                  <p:cNvPr id="132" name="TextBox 131">
                    <a:extLst>
                      <a:ext uri="{FF2B5EF4-FFF2-40B4-BE49-F238E27FC236}">
                        <a16:creationId xmlns:a16="http://schemas.microsoft.com/office/drawing/2014/main" id="{435BBB03-633E-8798-8D81-C79AB3CF74E0}"/>
                      </a:ext>
                    </a:extLst>
                  </p:cNvPr>
                  <p:cNvSpPr txBox="1"/>
                  <p:nvPr/>
                </p:nvSpPr>
                <p:spPr>
                  <a:xfrm rot="16200000">
                    <a:off x="4691289" y="3918615"/>
                    <a:ext cx="628226" cy="268842"/>
                  </a:xfrm>
                  <a:prstGeom prst="rect">
                    <a:avLst/>
                  </a:prstGeom>
                  <a:noFill/>
                  <a:ln>
                    <a:solidFill>
                      <a:schemeClr val="bg1">
                        <a:lumMod val="50000"/>
                      </a:schemeClr>
                    </a:solidFill>
                  </a:ln>
                </p:spPr>
                <p:txBody>
                  <a:bodyPr wrap="square" rtlCol="0">
                    <a:spAutoFit/>
                  </a:bodyPr>
                  <a:lstStyle/>
                  <a:p>
                    <a:pPr algn="ctr"/>
                    <a:r>
                      <a:rPr lang="en-NO" sz="1050" dirty="0"/>
                      <a:t>Nukumaru Group</a:t>
                    </a:r>
                  </a:p>
                </p:txBody>
              </p:sp>
              <p:sp>
                <p:nvSpPr>
                  <p:cNvPr id="133" name="TextBox 132">
                    <a:extLst>
                      <a:ext uri="{FF2B5EF4-FFF2-40B4-BE49-F238E27FC236}">
                        <a16:creationId xmlns:a16="http://schemas.microsoft.com/office/drawing/2014/main" id="{ACEB03EF-CBAD-56C3-9743-422FCB29BB2C}"/>
                      </a:ext>
                    </a:extLst>
                  </p:cNvPr>
                  <p:cNvSpPr txBox="1"/>
                  <p:nvPr/>
                </p:nvSpPr>
                <p:spPr>
                  <a:xfrm>
                    <a:off x="5140496" y="4115748"/>
                    <a:ext cx="589949" cy="187078"/>
                  </a:xfrm>
                  <a:prstGeom prst="rect">
                    <a:avLst/>
                  </a:prstGeom>
                  <a:solidFill>
                    <a:srgbClr val="F9766D">
                      <a:alpha val="50187"/>
                    </a:srgbClr>
                  </a:solidFill>
                  <a:ln>
                    <a:solidFill>
                      <a:schemeClr val="bg1">
                        <a:lumMod val="50000"/>
                      </a:schemeClr>
                    </a:solidFill>
                  </a:ln>
                </p:spPr>
                <p:txBody>
                  <a:bodyPr wrap="square" rtlCol="0">
                    <a:spAutoFit/>
                  </a:bodyPr>
                  <a:lstStyle/>
                  <a:p>
                    <a:pPr algn="ctr"/>
                    <a:r>
                      <a:rPr lang="en-NO" sz="1050" dirty="0"/>
                      <a:t>NKLS</a:t>
                    </a:r>
                  </a:p>
                </p:txBody>
              </p:sp>
              <p:sp>
                <p:nvSpPr>
                  <p:cNvPr id="134" name="TextBox 133">
                    <a:extLst>
                      <a:ext uri="{FF2B5EF4-FFF2-40B4-BE49-F238E27FC236}">
                        <a16:creationId xmlns:a16="http://schemas.microsoft.com/office/drawing/2014/main" id="{C26C3500-8630-2085-4104-73383A4D0DA9}"/>
                      </a:ext>
                    </a:extLst>
                  </p:cNvPr>
                  <p:cNvSpPr txBox="1"/>
                  <p:nvPr/>
                </p:nvSpPr>
                <p:spPr>
                  <a:xfrm>
                    <a:off x="5140494" y="3932315"/>
                    <a:ext cx="589950" cy="187078"/>
                  </a:xfrm>
                  <a:prstGeom prst="rect">
                    <a:avLst/>
                  </a:prstGeom>
                  <a:solidFill>
                    <a:srgbClr val="CE9600">
                      <a:alpha val="50000"/>
                    </a:srgbClr>
                  </a:solidFill>
                  <a:ln>
                    <a:solidFill>
                      <a:schemeClr val="bg1">
                        <a:lumMod val="50000"/>
                      </a:schemeClr>
                    </a:solidFill>
                  </a:ln>
                </p:spPr>
                <p:txBody>
                  <a:bodyPr wrap="square" rtlCol="0">
                    <a:spAutoFit/>
                  </a:bodyPr>
                  <a:lstStyle/>
                  <a:p>
                    <a:pPr algn="ctr"/>
                    <a:r>
                      <a:rPr lang="en-NO" sz="1050" dirty="0"/>
                      <a:t>NKBS</a:t>
                    </a:r>
                  </a:p>
                </p:txBody>
              </p:sp>
              <p:sp>
                <p:nvSpPr>
                  <p:cNvPr id="135" name="TextBox 134">
                    <a:extLst>
                      <a:ext uri="{FF2B5EF4-FFF2-40B4-BE49-F238E27FC236}">
                        <a16:creationId xmlns:a16="http://schemas.microsoft.com/office/drawing/2014/main" id="{1BA10995-09A1-0106-48A7-49D4153EE844}"/>
                      </a:ext>
                    </a:extLst>
                  </p:cNvPr>
                  <p:cNvSpPr txBox="1"/>
                  <p:nvPr/>
                </p:nvSpPr>
                <p:spPr>
                  <a:xfrm>
                    <a:off x="5140496" y="3740489"/>
                    <a:ext cx="589950" cy="191825"/>
                  </a:xfrm>
                  <a:prstGeom prst="rect">
                    <a:avLst/>
                  </a:prstGeom>
                  <a:solidFill>
                    <a:srgbClr val="7CAF00">
                      <a:alpha val="50000"/>
                    </a:srgbClr>
                  </a:solidFill>
                  <a:ln>
                    <a:solidFill>
                      <a:schemeClr val="bg1">
                        <a:lumMod val="50000"/>
                      </a:schemeClr>
                    </a:solidFill>
                  </a:ln>
                </p:spPr>
                <p:txBody>
                  <a:bodyPr wrap="square" rtlCol="0">
                    <a:spAutoFit/>
                  </a:bodyPr>
                  <a:lstStyle/>
                  <a:p>
                    <a:pPr algn="ctr"/>
                    <a:r>
                      <a:rPr lang="en-NO" sz="1050" dirty="0"/>
                      <a:t>Tewkesbury</a:t>
                    </a:r>
                  </a:p>
                </p:txBody>
              </p:sp>
              <p:sp>
                <p:nvSpPr>
                  <p:cNvPr id="136" name="TextBox 135">
                    <a:extLst>
                      <a:ext uri="{FF2B5EF4-FFF2-40B4-BE49-F238E27FC236}">
                        <a16:creationId xmlns:a16="http://schemas.microsoft.com/office/drawing/2014/main" id="{C6049E16-FC5C-830D-95AD-3D0820C20AF4}"/>
                      </a:ext>
                    </a:extLst>
                  </p:cNvPr>
                  <p:cNvSpPr txBox="1"/>
                  <p:nvPr/>
                </p:nvSpPr>
                <p:spPr>
                  <a:xfrm rot="16200000">
                    <a:off x="4604870" y="3203635"/>
                    <a:ext cx="801733" cy="268842"/>
                  </a:xfrm>
                  <a:prstGeom prst="rect">
                    <a:avLst/>
                  </a:prstGeom>
                  <a:noFill/>
                  <a:ln>
                    <a:solidFill>
                      <a:schemeClr val="bg1">
                        <a:lumMod val="50000"/>
                      </a:schemeClr>
                    </a:solidFill>
                  </a:ln>
                </p:spPr>
                <p:txBody>
                  <a:bodyPr wrap="square" rtlCol="0">
                    <a:spAutoFit/>
                  </a:bodyPr>
                  <a:lstStyle/>
                  <a:p>
                    <a:pPr algn="ctr"/>
                    <a:r>
                      <a:rPr lang="en-NO" sz="1050" dirty="0"/>
                      <a:t>Maxwell Group</a:t>
                    </a:r>
                  </a:p>
                  <a:p>
                    <a:pPr algn="ctr"/>
                    <a:endParaRPr lang="en-NO" sz="1050" dirty="0"/>
                  </a:p>
                </p:txBody>
              </p:sp>
              <p:sp>
                <p:nvSpPr>
                  <p:cNvPr id="137" name="TextBox 136">
                    <a:extLst>
                      <a:ext uri="{FF2B5EF4-FFF2-40B4-BE49-F238E27FC236}">
                        <a16:creationId xmlns:a16="http://schemas.microsoft.com/office/drawing/2014/main" id="{A621AC03-64DF-1123-25ED-C267B4DF8211}"/>
                      </a:ext>
                    </a:extLst>
                  </p:cNvPr>
                  <p:cNvSpPr txBox="1"/>
                  <p:nvPr/>
                </p:nvSpPr>
                <p:spPr>
                  <a:xfrm rot="16200000">
                    <a:off x="4719727" y="2357240"/>
                    <a:ext cx="569882" cy="268842"/>
                  </a:xfrm>
                  <a:prstGeom prst="rect">
                    <a:avLst/>
                  </a:prstGeom>
                  <a:noFill/>
                  <a:ln>
                    <a:solidFill>
                      <a:schemeClr val="bg1">
                        <a:lumMod val="50000"/>
                      </a:schemeClr>
                    </a:solidFill>
                  </a:ln>
                </p:spPr>
                <p:txBody>
                  <a:bodyPr wrap="square" rtlCol="0">
                    <a:spAutoFit/>
                  </a:bodyPr>
                  <a:lstStyle/>
                  <a:p>
                    <a:pPr algn="ctr"/>
                    <a:r>
                      <a:rPr lang="en-NO" sz="1050" dirty="0"/>
                      <a:t>Okehu Group</a:t>
                    </a:r>
                  </a:p>
                </p:txBody>
              </p:sp>
              <p:sp>
                <p:nvSpPr>
                  <p:cNvPr id="138" name="TextBox 137">
                    <a:extLst>
                      <a:ext uri="{FF2B5EF4-FFF2-40B4-BE49-F238E27FC236}">
                        <a16:creationId xmlns:a16="http://schemas.microsoft.com/office/drawing/2014/main" id="{CAE5838C-AEB1-72F9-7C5A-C2CC9C507425}"/>
                      </a:ext>
                    </a:extLst>
                  </p:cNvPr>
                  <p:cNvSpPr txBox="1"/>
                  <p:nvPr/>
                </p:nvSpPr>
                <p:spPr>
                  <a:xfrm rot="16200000">
                    <a:off x="4642971" y="1716820"/>
                    <a:ext cx="723392" cy="268842"/>
                  </a:xfrm>
                  <a:prstGeom prst="rect">
                    <a:avLst/>
                  </a:prstGeom>
                  <a:noFill/>
                  <a:ln>
                    <a:solidFill>
                      <a:schemeClr val="bg1">
                        <a:lumMod val="50000"/>
                      </a:schemeClr>
                    </a:solidFill>
                  </a:ln>
                </p:spPr>
                <p:txBody>
                  <a:bodyPr wrap="square" rtlCol="0">
                    <a:spAutoFit/>
                  </a:bodyPr>
                  <a:lstStyle/>
                  <a:p>
                    <a:pPr algn="ctr"/>
                    <a:r>
                      <a:rPr lang="en-NO" sz="1050" dirty="0"/>
                      <a:t>Kai-Iwi Group</a:t>
                    </a:r>
                  </a:p>
                </p:txBody>
              </p:sp>
              <p:sp>
                <p:nvSpPr>
                  <p:cNvPr id="139" name="TextBox 138">
                    <a:extLst>
                      <a:ext uri="{FF2B5EF4-FFF2-40B4-BE49-F238E27FC236}">
                        <a16:creationId xmlns:a16="http://schemas.microsoft.com/office/drawing/2014/main" id="{373E2FC7-7061-600A-D0B5-2E1E649D43DC}"/>
                      </a:ext>
                    </a:extLst>
                  </p:cNvPr>
                  <p:cNvSpPr txBox="1"/>
                  <p:nvPr/>
                </p:nvSpPr>
                <p:spPr>
                  <a:xfrm>
                    <a:off x="5139089" y="1469485"/>
                    <a:ext cx="590505" cy="306128"/>
                  </a:xfrm>
                  <a:prstGeom prst="rect">
                    <a:avLst/>
                  </a:prstGeom>
                  <a:solidFill>
                    <a:srgbClr val="01A9FF">
                      <a:alpha val="50000"/>
                    </a:srgbClr>
                  </a:solidFill>
                  <a:ln>
                    <a:solidFill>
                      <a:schemeClr val="bg1">
                        <a:lumMod val="50000"/>
                      </a:schemeClr>
                    </a:solidFill>
                  </a:ln>
                </p:spPr>
                <p:txBody>
                  <a:bodyPr wrap="square" rtlCol="0">
                    <a:spAutoFit/>
                  </a:bodyPr>
                  <a:lstStyle/>
                  <a:p>
                    <a:pPr algn="ctr"/>
                    <a:r>
                      <a:rPr lang="en-NO" sz="1050" dirty="0"/>
                      <a:t>Upper </a:t>
                    </a:r>
                  </a:p>
                  <a:p>
                    <a:pPr algn="ctr"/>
                    <a:r>
                      <a:rPr lang="en-NO" sz="1050" dirty="0"/>
                      <a:t>Kai-Iwi</a:t>
                    </a:r>
                  </a:p>
                </p:txBody>
              </p:sp>
              <p:sp>
                <p:nvSpPr>
                  <p:cNvPr id="140" name="TextBox 139">
                    <a:extLst>
                      <a:ext uri="{FF2B5EF4-FFF2-40B4-BE49-F238E27FC236}">
                        <a16:creationId xmlns:a16="http://schemas.microsoft.com/office/drawing/2014/main" id="{E2B5ACD2-9A4F-95F8-5872-3D2E6687B1BA}"/>
                      </a:ext>
                    </a:extLst>
                  </p:cNvPr>
                  <p:cNvSpPr txBox="1"/>
                  <p:nvPr/>
                </p:nvSpPr>
                <p:spPr>
                  <a:xfrm>
                    <a:off x="5143282" y="1038267"/>
                    <a:ext cx="585600" cy="187078"/>
                  </a:xfrm>
                  <a:prstGeom prst="rect">
                    <a:avLst/>
                  </a:prstGeom>
                  <a:solidFill>
                    <a:srgbClr val="C77CFF">
                      <a:alpha val="50000"/>
                    </a:srgbClr>
                  </a:solidFill>
                  <a:ln>
                    <a:solidFill>
                      <a:schemeClr val="bg1">
                        <a:lumMod val="50000"/>
                      </a:schemeClr>
                    </a:solidFill>
                  </a:ln>
                </p:spPr>
                <p:txBody>
                  <a:bodyPr wrap="square" rtlCol="0">
                    <a:spAutoFit/>
                  </a:bodyPr>
                  <a:lstStyle/>
                  <a:p>
                    <a:pPr algn="ctr"/>
                    <a:r>
                      <a:rPr lang="en-NO" sz="1050" dirty="0"/>
                      <a:t>Tainui</a:t>
                    </a:r>
                  </a:p>
                </p:txBody>
              </p:sp>
              <p:sp>
                <p:nvSpPr>
                  <p:cNvPr id="141" name="TextBox 140">
                    <a:extLst>
                      <a:ext uri="{FF2B5EF4-FFF2-40B4-BE49-F238E27FC236}">
                        <a16:creationId xmlns:a16="http://schemas.microsoft.com/office/drawing/2014/main" id="{E8113945-A804-E8A2-EBBF-8EE8B99D043F}"/>
                      </a:ext>
                    </a:extLst>
                  </p:cNvPr>
                  <p:cNvSpPr txBox="1"/>
                  <p:nvPr/>
                </p:nvSpPr>
                <p:spPr>
                  <a:xfrm>
                    <a:off x="5139087" y="851190"/>
                    <a:ext cx="585600" cy="187076"/>
                  </a:xfrm>
                  <a:prstGeom prst="rect">
                    <a:avLst/>
                  </a:prstGeom>
                  <a:solidFill>
                    <a:srgbClr val="FF61CD">
                      <a:alpha val="50000"/>
                    </a:srgbClr>
                  </a:solidFill>
                  <a:ln>
                    <a:solidFill>
                      <a:schemeClr val="bg1">
                        <a:lumMod val="50000"/>
                      </a:schemeClr>
                    </a:solidFill>
                  </a:ln>
                </p:spPr>
                <p:txBody>
                  <a:bodyPr wrap="square" rtlCol="0">
                    <a:spAutoFit/>
                  </a:bodyPr>
                  <a:lstStyle/>
                  <a:p>
                    <a:pPr algn="ctr"/>
                    <a:r>
                      <a:rPr lang="en-NO" sz="1050" dirty="0"/>
                      <a:t>SHCSBSB</a:t>
                    </a:r>
                  </a:p>
                </p:txBody>
              </p:sp>
              <p:sp>
                <p:nvSpPr>
                  <p:cNvPr id="142" name="TextBox 141">
                    <a:extLst>
                      <a:ext uri="{FF2B5EF4-FFF2-40B4-BE49-F238E27FC236}">
                        <a16:creationId xmlns:a16="http://schemas.microsoft.com/office/drawing/2014/main" id="{2F569509-B946-2D02-E921-05DF77C02009}"/>
                      </a:ext>
                    </a:extLst>
                  </p:cNvPr>
                  <p:cNvSpPr txBox="1"/>
                  <p:nvPr/>
                </p:nvSpPr>
                <p:spPr>
                  <a:xfrm rot="16200000">
                    <a:off x="4644041" y="991861"/>
                    <a:ext cx="723393" cy="268842"/>
                  </a:xfrm>
                  <a:prstGeom prst="rect">
                    <a:avLst/>
                  </a:prstGeom>
                  <a:noFill/>
                  <a:ln>
                    <a:solidFill>
                      <a:schemeClr val="bg1">
                        <a:lumMod val="50000"/>
                      </a:schemeClr>
                    </a:solidFill>
                  </a:ln>
                </p:spPr>
                <p:txBody>
                  <a:bodyPr wrap="square" rtlCol="0">
                    <a:spAutoFit/>
                  </a:bodyPr>
                  <a:lstStyle/>
                  <a:p>
                    <a:pPr algn="ctr"/>
                    <a:r>
                      <a:rPr lang="en-NO" sz="1050" dirty="0"/>
                      <a:t>Shakespeare Group</a:t>
                    </a:r>
                  </a:p>
                </p:txBody>
              </p:sp>
            </p:grpSp>
            <p:cxnSp>
              <p:nvCxnSpPr>
                <p:cNvPr id="120" name="Elbow Connector 119">
                  <a:extLst>
                    <a:ext uri="{FF2B5EF4-FFF2-40B4-BE49-F238E27FC236}">
                      <a16:creationId xmlns:a16="http://schemas.microsoft.com/office/drawing/2014/main" id="{C095F9BD-B9F2-DF5C-4E5C-EA515F5F4A87}"/>
                    </a:ext>
                  </a:extLst>
                </p:cNvPr>
                <p:cNvCxnSpPr>
                  <a:cxnSpLocks/>
                  <a:stCxn id="134" idx="3"/>
                </p:cNvCxnSpPr>
                <p:nvPr/>
              </p:nvCxnSpPr>
              <p:spPr>
                <a:xfrm flipV="1">
                  <a:off x="11726253" y="14203090"/>
                  <a:ext cx="1108462" cy="79541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C4BA8637-2C00-C7BF-1C0B-23501A629B23}"/>
                    </a:ext>
                  </a:extLst>
                </p:cNvPr>
                <p:cNvCxnSpPr>
                  <a:cxnSpLocks/>
                  <a:endCxn id="128" idx="1"/>
                </p:cNvCxnSpPr>
                <p:nvPr/>
              </p:nvCxnSpPr>
              <p:spPr>
                <a:xfrm flipV="1">
                  <a:off x="11735780" y="13983161"/>
                  <a:ext cx="1099796" cy="720378"/>
                </a:xfrm>
                <a:prstGeom prst="bentConnector3">
                  <a:avLst>
                    <a:gd name="adj1" fmla="val 4129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B2D8D875-D18E-997A-219E-BD1B28B162FC}"/>
                    </a:ext>
                  </a:extLst>
                </p:cNvPr>
                <p:cNvCxnSpPr>
                  <a:cxnSpLocks/>
                  <a:stCxn id="139" idx="3"/>
                </p:cNvCxnSpPr>
                <p:nvPr/>
              </p:nvCxnSpPr>
              <p:spPr>
                <a:xfrm>
                  <a:off x="11724939" y="11736572"/>
                  <a:ext cx="1127814" cy="61584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191CA7EA-9C72-E34C-A913-86C2E75131FD}"/>
                    </a:ext>
                  </a:extLst>
                </p:cNvPr>
                <p:cNvCxnSpPr>
                  <a:cxnSpLocks/>
                  <a:stCxn id="140" idx="3"/>
                </p:cNvCxnSpPr>
                <p:nvPr/>
              </p:nvCxnSpPr>
              <p:spPr>
                <a:xfrm>
                  <a:off x="11723839" y="11070501"/>
                  <a:ext cx="1128914" cy="1005296"/>
                </a:xfrm>
                <a:prstGeom prst="bentConnector3">
                  <a:avLst>
                    <a:gd name="adj1" fmla="val 6036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56B06A2C-CED1-8122-5DFA-B2DD30520ABA}"/>
                    </a:ext>
                  </a:extLst>
                </p:cNvPr>
                <p:cNvCxnSpPr>
                  <a:cxnSpLocks/>
                  <a:stCxn id="141" idx="3"/>
                  <a:endCxn id="131" idx="1"/>
                </p:cNvCxnSpPr>
                <p:nvPr/>
              </p:nvCxnSpPr>
              <p:spPr>
                <a:xfrm>
                  <a:off x="11717355" y="10816585"/>
                  <a:ext cx="1128578" cy="991190"/>
                </a:xfrm>
                <a:prstGeom prst="bentConnector3">
                  <a:avLst>
                    <a:gd name="adj1" fmla="val 7166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145E6DD4-BC02-CB02-AF81-7825CE2D3B07}"/>
                    </a:ext>
                  </a:extLst>
                </p:cNvPr>
                <p:cNvSpPr/>
                <p:nvPr/>
              </p:nvSpPr>
              <p:spPr>
                <a:xfrm>
                  <a:off x="12830462" y="14418404"/>
                  <a:ext cx="56727" cy="430714"/>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26" name="Elbow Connector 125">
                  <a:extLst>
                    <a:ext uri="{FF2B5EF4-FFF2-40B4-BE49-F238E27FC236}">
                      <a16:creationId xmlns:a16="http://schemas.microsoft.com/office/drawing/2014/main" id="{EFE2A139-64F8-234A-3F86-D39A458471C1}"/>
                    </a:ext>
                  </a:extLst>
                </p:cNvPr>
                <p:cNvCxnSpPr>
                  <a:cxnSpLocks/>
                  <a:stCxn id="133" idx="3"/>
                </p:cNvCxnSpPr>
                <p:nvPr/>
              </p:nvCxnSpPr>
              <p:spPr>
                <a:xfrm flipV="1">
                  <a:off x="11726255" y="14710319"/>
                  <a:ext cx="1095491" cy="537156"/>
                </a:xfrm>
                <a:prstGeom prst="bentConnector3">
                  <a:avLst>
                    <a:gd name="adj1" fmla="val 63588"/>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99ED146-10B1-D1CD-8B72-5BD3DEC94C36}"/>
                    </a:ext>
                  </a:extLst>
                </p:cNvPr>
                <p:cNvSpPr/>
                <p:nvPr/>
              </p:nvSpPr>
              <p:spPr>
                <a:xfrm>
                  <a:off x="12821675" y="1412295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8" name="Rectangle 127">
                  <a:extLst>
                    <a:ext uri="{FF2B5EF4-FFF2-40B4-BE49-F238E27FC236}">
                      <a16:creationId xmlns:a16="http://schemas.microsoft.com/office/drawing/2014/main" id="{36BE9356-0DFF-4677-CF36-58850569797B}"/>
                    </a:ext>
                  </a:extLst>
                </p:cNvPr>
                <p:cNvSpPr/>
                <p:nvPr/>
              </p:nvSpPr>
              <p:spPr>
                <a:xfrm>
                  <a:off x="12835576" y="13879457"/>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9" name="Rectangle 128">
                  <a:extLst>
                    <a:ext uri="{FF2B5EF4-FFF2-40B4-BE49-F238E27FC236}">
                      <a16:creationId xmlns:a16="http://schemas.microsoft.com/office/drawing/2014/main" id="{72E65E1A-F9A6-86A3-6FB9-191DE6298B8C}"/>
                    </a:ext>
                  </a:extLst>
                </p:cNvPr>
                <p:cNvSpPr/>
                <p:nvPr/>
              </p:nvSpPr>
              <p:spPr>
                <a:xfrm>
                  <a:off x="12839113" y="12248155"/>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0" name="Rectangle 129">
                  <a:extLst>
                    <a:ext uri="{FF2B5EF4-FFF2-40B4-BE49-F238E27FC236}">
                      <a16:creationId xmlns:a16="http://schemas.microsoft.com/office/drawing/2014/main" id="{3922BE95-88FF-BC99-0686-8938872BF1CE}"/>
                    </a:ext>
                  </a:extLst>
                </p:cNvPr>
                <p:cNvSpPr/>
                <p:nvPr/>
              </p:nvSpPr>
              <p:spPr>
                <a:xfrm>
                  <a:off x="12842453" y="1197638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1" name="Rectangle 130">
                  <a:extLst>
                    <a:ext uri="{FF2B5EF4-FFF2-40B4-BE49-F238E27FC236}">
                      <a16:creationId xmlns:a16="http://schemas.microsoft.com/office/drawing/2014/main" id="{9ABEF1CC-5315-5800-89AD-ED90C056DACF}"/>
                    </a:ext>
                  </a:extLst>
                </p:cNvPr>
                <p:cNvSpPr/>
                <p:nvPr/>
              </p:nvSpPr>
              <p:spPr>
                <a:xfrm>
                  <a:off x="12845933" y="11704071"/>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174" name="TextBox 173">
                <a:extLst>
                  <a:ext uri="{FF2B5EF4-FFF2-40B4-BE49-F238E27FC236}">
                    <a16:creationId xmlns:a16="http://schemas.microsoft.com/office/drawing/2014/main" id="{1559C004-CC46-298C-8BCA-A7F54BA33BC8}"/>
                  </a:ext>
                </a:extLst>
              </p:cNvPr>
              <p:cNvSpPr txBox="1"/>
              <p:nvPr/>
            </p:nvSpPr>
            <p:spPr>
              <a:xfrm>
                <a:off x="1994583" y="19948003"/>
                <a:ext cx="6196901" cy="954107"/>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1. </a:t>
                </a:r>
                <a:r>
                  <a:rPr lang="en-NO" sz="2800" dirty="0">
                    <a:latin typeface="Helvetica" pitchFamily="2" charset="0"/>
                  </a:rPr>
                  <a:t>temporal span of formations from which t</a:t>
                </a:r>
                <a:r>
                  <a:rPr lang="en-GB" sz="2800" dirty="0">
                    <a:latin typeface="Helvetica" pitchFamily="2" charset="0"/>
                  </a:rPr>
                  <a:t>he fossils were collected.</a:t>
                </a:r>
                <a:endParaRPr lang="en-NO" sz="2800" dirty="0">
                  <a:latin typeface="Helvetica" pitchFamily="2" charset="0"/>
                </a:endParaRPr>
              </a:p>
            </p:txBody>
          </p:sp>
        </p:grpSp>
      </p:grpSp>
      <p:grpSp>
        <p:nvGrpSpPr>
          <p:cNvPr id="244" name="Group 243">
            <a:extLst>
              <a:ext uri="{FF2B5EF4-FFF2-40B4-BE49-F238E27FC236}">
                <a16:creationId xmlns:a16="http://schemas.microsoft.com/office/drawing/2014/main" id="{8883B93F-258B-B8E1-E2E0-161682E84066}"/>
              </a:ext>
            </a:extLst>
          </p:cNvPr>
          <p:cNvGrpSpPr/>
          <p:nvPr/>
        </p:nvGrpSpPr>
        <p:grpSpPr>
          <a:xfrm>
            <a:off x="22123626" y="10993708"/>
            <a:ext cx="11508534" cy="6925583"/>
            <a:chOff x="9421365" y="6187860"/>
            <a:chExt cx="11508534" cy="6925583"/>
          </a:xfrm>
        </p:grpSpPr>
        <p:sp>
          <p:nvSpPr>
            <p:cNvPr id="243" name="Rounded Rectangle 242">
              <a:extLst>
                <a:ext uri="{FF2B5EF4-FFF2-40B4-BE49-F238E27FC236}">
                  <a16:creationId xmlns:a16="http://schemas.microsoft.com/office/drawing/2014/main" id="{C8EBC2DA-9F4F-8EE3-A576-E1C548578FE4}"/>
                </a:ext>
              </a:extLst>
            </p:cNvPr>
            <p:cNvSpPr/>
            <p:nvPr/>
          </p:nvSpPr>
          <p:spPr>
            <a:xfrm>
              <a:off x="9421365" y="6187860"/>
              <a:ext cx="11508534" cy="669969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3" name="TextBox 232">
              <a:extLst>
                <a:ext uri="{FF2B5EF4-FFF2-40B4-BE49-F238E27FC236}">
                  <a16:creationId xmlns:a16="http://schemas.microsoft.com/office/drawing/2014/main" id="{86BADAB8-589A-FAFA-C5A9-DAA090A3DDC4}"/>
                </a:ext>
              </a:extLst>
            </p:cNvPr>
            <p:cNvSpPr txBox="1"/>
            <p:nvPr/>
          </p:nvSpPr>
          <p:spPr>
            <a:xfrm>
              <a:off x="9732375" y="6557802"/>
              <a:ext cx="11197524" cy="6555641"/>
            </a:xfrm>
            <a:prstGeom prst="rect">
              <a:avLst/>
            </a:prstGeom>
            <a:noFill/>
          </p:spPr>
          <p:txBody>
            <a:bodyPr wrap="square" rtlCol="0">
              <a:spAutoFit/>
            </a:bodyPr>
            <a:lstStyle/>
            <a:p>
              <a:pPr algn="ctr"/>
              <a:r>
                <a:rPr lang="en-NO" sz="3600" b="1" dirty="0">
                  <a:latin typeface="Helvetica" pitchFamily="2" charset="0"/>
                </a:rPr>
                <a:t>Methods</a:t>
              </a:r>
            </a:p>
            <a:p>
              <a:endParaRPr lang="en-NO" sz="3800" dirty="0">
                <a:latin typeface="Helvetica" pitchFamily="2" charset="0"/>
              </a:endParaRPr>
            </a:p>
            <a:p>
              <a:r>
                <a:rPr lang="en-NO" sz="2800" dirty="0">
                  <a:latin typeface="Helvetica" pitchFamily="2" charset="0"/>
                </a:rPr>
                <a:t>We will collect linear morphological data (Fig. 4) on 1000s of zooids from 100s of colonies. To expedite trait extraction, we will use DeepBryo to detect individual zooids and their parts and use ML-Morph to apply landmarks (Fig. 5) to extract measurements (Fig. 4).</a:t>
              </a:r>
            </a:p>
            <a:p>
              <a:endParaRPr lang="en-NO" sz="2800" dirty="0">
                <a:latin typeface="Helvetica" pitchFamily="2" charset="0"/>
              </a:endParaRPr>
            </a:p>
            <a:p>
              <a:r>
                <a:rPr lang="en-NO" sz="2800" dirty="0">
                  <a:latin typeface="Helvetica" pitchFamily="2" charset="0"/>
                </a:rPr>
                <a:t>The machine learning programs will need some retraining. The student will use the programs to annotate SEM images (e.g., Figs. 3 and 4).</a:t>
              </a:r>
            </a:p>
            <a:p>
              <a:endParaRPr lang="en-NO" sz="2800" dirty="0">
                <a:latin typeface="Helvetica" pitchFamily="2" charset="0"/>
              </a:endParaRPr>
            </a:p>
            <a:p>
              <a:r>
                <a:rPr lang="en-NO" sz="2800" dirty="0">
                  <a:latin typeface="Helvetica" pitchFamily="2" charset="0"/>
                </a:rPr>
                <a:t>The student can also have the opportunity to prepare and SEM the fossils, given they have completed lab safety courses.</a:t>
              </a:r>
            </a:p>
            <a:p>
              <a:endParaRPr lang="en-NO" sz="3800" dirty="0">
                <a:latin typeface="Helvetica" pitchFamily="2" charset="0"/>
              </a:endParaRPr>
            </a:p>
          </p:txBody>
        </p:sp>
      </p:grpSp>
      <p:grpSp>
        <p:nvGrpSpPr>
          <p:cNvPr id="251" name="Group 250">
            <a:extLst>
              <a:ext uri="{FF2B5EF4-FFF2-40B4-BE49-F238E27FC236}">
                <a16:creationId xmlns:a16="http://schemas.microsoft.com/office/drawing/2014/main" id="{C969EB79-1D45-320C-EE37-3E4127E333A3}"/>
              </a:ext>
            </a:extLst>
          </p:cNvPr>
          <p:cNvGrpSpPr/>
          <p:nvPr/>
        </p:nvGrpSpPr>
        <p:grpSpPr>
          <a:xfrm>
            <a:off x="17544734" y="5420831"/>
            <a:ext cx="9345617" cy="5245176"/>
            <a:chOff x="26835990" y="1588189"/>
            <a:chExt cx="9345617" cy="5245176"/>
          </a:xfrm>
        </p:grpSpPr>
        <p:sp>
          <p:nvSpPr>
            <p:cNvPr id="249" name="Rounded Rectangle 248">
              <a:extLst>
                <a:ext uri="{FF2B5EF4-FFF2-40B4-BE49-F238E27FC236}">
                  <a16:creationId xmlns:a16="http://schemas.microsoft.com/office/drawing/2014/main" id="{FE715FA8-7674-218A-E491-901AE2157A88}"/>
                </a:ext>
              </a:extLst>
            </p:cNvPr>
            <p:cNvSpPr/>
            <p:nvPr/>
          </p:nvSpPr>
          <p:spPr>
            <a:xfrm>
              <a:off x="26835990" y="1588189"/>
              <a:ext cx="9345617" cy="524517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0" name="TextBox 249">
              <a:extLst>
                <a:ext uri="{FF2B5EF4-FFF2-40B4-BE49-F238E27FC236}">
                  <a16:creationId xmlns:a16="http://schemas.microsoft.com/office/drawing/2014/main" id="{E105CDD2-D3EF-7D29-C260-2E2EBCBDFF87}"/>
                </a:ext>
              </a:extLst>
            </p:cNvPr>
            <p:cNvSpPr txBox="1"/>
            <p:nvPr/>
          </p:nvSpPr>
          <p:spPr>
            <a:xfrm>
              <a:off x="27146859" y="1971550"/>
              <a:ext cx="8786192" cy="4524315"/>
            </a:xfrm>
            <a:prstGeom prst="rect">
              <a:avLst/>
            </a:prstGeom>
            <a:noFill/>
          </p:spPr>
          <p:txBody>
            <a:bodyPr wrap="square" rtlCol="0">
              <a:spAutoFit/>
            </a:bodyPr>
            <a:lstStyle/>
            <a:p>
              <a:pPr algn="ctr"/>
              <a:r>
                <a:rPr lang="en-NO" sz="3600" b="1" dirty="0">
                  <a:latin typeface="Helvetica" pitchFamily="2" charset="0"/>
                </a:rPr>
                <a:t>Materials</a:t>
              </a:r>
            </a:p>
            <a:p>
              <a:endParaRPr lang="en-NO" sz="2800" dirty="0">
                <a:latin typeface="Helvetica" pitchFamily="2" charset="0"/>
              </a:endParaRPr>
            </a:p>
            <a:p>
              <a:r>
                <a:rPr lang="en-NO" sz="2800" dirty="0">
                  <a:latin typeface="Helvetica" pitchFamily="2" charset="0"/>
                </a:rPr>
                <a:t>We have collected bryozoan fossils from the Whanganui Basin on the North Island of New Zealand (Fig. 1).</a:t>
              </a:r>
            </a:p>
            <a:p>
              <a:endParaRPr lang="en-NO" sz="2800" dirty="0">
                <a:latin typeface="Helvetica" pitchFamily="2" charset="0"/>
              </a:endParaRPr>
            </a:p>
            <a:p>
              <a:r>
                <a:rPr lang="en-NO" sz="2800" dirty="0">
                  <a:latin typeface="Helvetica" pitchFamily="2" charset="0"/>
                </a:rPr>
                <a:t>The species of interest are </a:t>
              </a:r>
              <a:r>
                <a:rPr lang="en-NO" sz="2800" i="1" dirty="0">
                  <a:latin typeface="Helvetica" pitchFamily="2" charset="0"/>
                </a:rPr>
                <a:t>Microporella </a:t>
              </a:r>
              <a:r>
                <a:rPr lang="en-NO" sz="2800" dirty="0">
                  <a:latin typeface="Helvetica" pitchFamily="2" charset="0"/>
                </a:rPr>
                <a:t>(Fig. 2) and </a:t>
              </a:r>
              <a:r>
                <a:rPr lang="en-NO" sz="2800" i="1" dirty="0">
                  <a:latin typeface="Helvetica" pitchFamily="2" charset="0"/>
                </a:rPr>
                <a:t>Antarctothoa </a:t>
              </a:r>
              <a:r>
                <a:rPr lang="en-NO" sz="2800" dirty="0">
                  <a:latin typeface="Helvetica" pitchFamily="2" charset="0"/>
                </a:rPr>
                <a:t>(Fig. 3). Both species have different zooids, or modules, to explore how size and shape relationships change over time and across module.</a:t>
              </a:r>
            </a:p>
          </p:txBody>
        </p:sp>
      </p:grpSp>
      <p:grpSp>
        <p:nvGrpSpPr>
          <p:cNvPr id="261" name="Group 260">
            <a:extLst>
              <a:ext uri="{FF2B5EF4-FFF2-40B4-BE49-F238E27FC236}">
                <a16:creationId xmlns:a16="http://schemas.microsoft.com/office/drawing/2014/main" id="{F98DA265-5250-BE4B-98A6-40A145D29D87}"/>
              </a:ext>
            </a:extLst>
          </p:cNvPr>
          <p:cNvGrpSpPr/>
          <p:nvPr/>
        </p:nvGrpSpPr>
        <p:grpSpPr>
          <a:xfrm>
            <a:off x="475928" y="16904800"/>
            <a:ext cx="9138169" cy="4331904"/>
            <a:chOff x="342197" y="13506771"/>
            <a:chExt cx="9138169" cy="4331904"/>
          </a:xfrm>
        </p:grpSpPr>
        <p:sp>
          <p:nvSpPr>
            <p:cNvPr id="252" name="Rounded Rectangle 251">
              <a:extLst>
                <a:ext uri="{FF2B5EF4-FFF2-40B4-BE49-F238E27FC236}">
                  <a16:creationId xmlns:a16="http://schemas.microsoft.com/office/drawing/2014/main" id="{A391A65D-CE78-F5D6-69AD-AC56B8B1F3A4}"/>
                </a:ext>
              </a:extLst>
            </p:cNvPr>
            <p:cNvSpPr/>
            <p:nvPr/>
          </p:nvSpPr>
          <p:spPr>
            <a:xfrm rot="5400000">
              <a:off x="2745330" y="11103638"/>
              <a:ext cx="4331904" cy="9138169"/>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3" name="Picture 252">
              <a:extLst>
                <a:ext uri="{FF2B5EF4-FFF2-40B4-BE49-F238E27FC236}">
                  <a16:creationId xmlns:a16="http://schemas.microsoft.com/office/drawing/2014/main" id="{295F116B-80F3-8FEC-3FB8-11EA58CDF848}"/>
                </a:ext>
              </a:extLst>
            </p:cNvPr>
            <p:cNvPicPr>
              <a:picLocks noChangeAspect="1"/>
            </p:cNvPicPr>
            <p:nvPr/>
          </p:nvPicPr>
          <p:blipFill rotWithShape="1">
            <a:blip r:embed="rId6"/>
            <a:srcRect l="5082" t="2662" r="3166" b="10910"/>
            <a:stretch/>
          </p:blipFill>
          <p:spPr>
            <a:xfrm>
              <a:off x="576338" y="13693243"/>
              <a:ext cx="5671681" cy="3969724"/>
            </a:xfrm>
            <a:prstGeom prst="roundRect">
              <a:avLst/>
            </a:prstGeom>
            <a:effectLst>
              <a:softEdge rad="0"/>
            </a:effectLst>
          </p:spPr>
        </p:pic>
        <p:sp>
          <p:nvSpPr>
            <p:cNvPr id="259" name="TextBox 258">
              <a:extLst>
                <a:ext uri="{FF2B5EF4-FFF2-40B4-BE49-F238E27FC236}">
                  <a16:creationId xmlns:a16="http://schemas.microsoft.com/office/drawing/2014/main" id="{01241BD3-5ABC-4FAD-D5F4-E7CE861E71E8}"/>
                </a:ext>
              </a:extLst>
            </p:cNvPr>
            <p:cNvSpPr txBox="1"/>
            <p:nvPr/>
          </p:nvSpPr>
          <p:spPr>
            <a:xfrm>
              <a:off x="6396803" y="14118450"/>
              <a:ext cx="3039872"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2. </a:t>
              </a:r>
              <a:r>
                <a:rPr lang="en-US" sz="2800" dirty="0">
                  <a:latin typeface="Helvetica" pitchFamily="2" charset="0"/>
                </a:rPr>
                <a:t>Image of a </a:t>
              </a:r>
              <a:r>
                <a:rPr lang="en-US" sz="2800" i="1" dirty="0" err="1">
                  <a:latin typeface="Helvetica" pitchFamily="2" charset="0"/>
                </a:rPr>
                <a:t>Microporella</a:t>
              </a:r>
              <a:r>
                <a:rPr lang="en-US" sz="2800" dirty="0">
                  <a:latin typeface="Helvetica" pitchFamily="2" charset="0"/>
                </a:rPr>
                <a:t> colony with parts (avicularia, orifice, </a:t>
              </a:r>
              <a:r>
                <a:rPr lang="en-US" sz="2800" dirty="0" err="1">
                  <a:latin typeface="Helvetica" pitchFamily="2" charset="0"/>
                </a:rPr>
                <a:t>crypotcyst</a:t>
              </a:r>
              <a:r>
                <a:rPr lang="en-US" sz="2800" dirty="0">
                  <a:latin typeface="Helvetica" pitchFamily="2" charset="0"/>
                </a:rPr>
                <a:t>, </a:t>
              </a:r>
              <a:r>
                <a:rPr lang="en-US" sz="2800" dirty="0" err="1">
                  <a:latin typeface="Helvetica" pitchFamily="2" charset="0"/>
                </a:rPr>
                <a:t>ovicell</a:t>
              </a:r>
              <a:r>
                <a:rPr lang="en-US" sz="2800" dirty="0">
                  <a:latin typeface="Helvetica" pitchFamily="2" charset="0"/>
                </a:rPr>
                <a:t>) identified by </a:t>
              </a:r>
              <a:r>
                <a:rPr lang="en-US" sz="2800" dirty="0" err="1">
                  <a:latin typeface="Helvetica" pitchFamily="2" charset="0"/>
                </a:rPr>
                <a:t>DeepBryo</a:t>
              </a:r>
              <a:r>
                <a:rPr lang="en-US" sz="2800" dirty="0">
                  <a:latin typeface="Helvetica" pitchFamily="2" charset="0"/>
                </a:rPr>
                <a:t>.</a:t>
              </a:r>
              <a:endParaRPr lang="en-NO" sz="2800" dirty="0">
                <a:latin typeface="Helvetica" pitchFamily="2" charset="0"/>
              </a:endParaRPr>
            </a:p>
          </p:txBody>
        </p:sp>
      </p:grpSp>
      <p:grpSp>
        <p:nvGrpSpPr>
          <p:cNvPr id="262" name="Group 261">
            <a:extLst>
              <a:ext uri="{FF2B5EF4-FFF2-40B4-BE49-F238E27FC236}">
                <a16:creationId xmlns:a16="http://schemas.microsoft.com/office/drawing/2014/main" id="{ADCFEE2F-176B-DFC1-DCCA-7BA863DEF4D8}"/>
              </a:ext>
            </a:extLst>
          </p:cNvPr>
          <p:cNvGrpSpPr/>
          <p:nvPr/>
        </p:nvGrpSpPr>
        <p:grpSpPr>
          <a:xfrm>
            <a:off x="9837597" y="15859207"/>
            <a:ext cx="7929121" cy="4331904"/>
            <a:chOff x="3986601" y="17838676"/>
            <a:chExt cx="7929121" cy="4331904"/>
          </a:xfrm>
        </p:grpSpPr>
        <p:sp>
          <p:nvSpPr>
            <p:cNvPr id="257" name="Rounded Rectangle 256">
              <a:extLst>
                <a:ext uri="{FF2B5EF4-FFF2-40B4-BE49-F238E27FC236}">
                  <a16:creationId xmlns:a16="http://schemas.microsoft.com/office/drawing/2014/main" id="{523D472A-CFA8-08A3-44FB-F89F42C17A34}"/>
                </a:ext>
              </a:extLst>
            </p:cNvPr>
            <p:cNvSpPr/>
            <p:nvPr/>
          </p:nvSpPr>
          <p:spPr>
            <a:xfrm rot="5400000">
              <a:off x="5785210" y="16040067"/>
              <a:ext cx="4331904" cy="792912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8" name="Picture 257">
              <a:extLst>
                <a:ext uri="{FF2B5EF4-FFF2-40B4-BE49-F238E27FC236}">
                  <a16:creationId xmlns:a16="http://schemas.microsoft.com/office/drawing/2014/main" id="{8E7E8AFC-3263-EA0F-7309-5D61C9C192CE}"/>
                </a:ext>
              </a:extLst>
            </p:cNvPr>
            <p:cNvPicPr>
              <a:picLocks noChangeAspect="1"/>
            </p:cNvPicPr>
            <p:nvPr/>
          </p:nvPicPr>
          <p:blipFill rotWithShape="1">
            <a:blip r:embed="rId7"/>
            <a:srcRect l="1506" t="5567" r="32026" b="3135"/>
            <a:stretch/>
          </p:blipFill>
          <p:spPr>
            <a:xfrm>
              <a:off x="4209794" y="18014384"/>
              <a:ext cx="4076449" cy="3969724"/>
            </a:xfrm>
            <a:prstGeom prst="roundRect">
              <a:avLst/>
            </a:prstGeom>
          </p:spPr>
        </p:pic>
        <p:sp>
          <p:nvSpPr>
            <p:cNvPr id="260" name="TextBox 259">
              <a:extLst>
                <a:ext uri="{FF2B5EF4-FFF2-40B4-BE49-F238E27FC236}">
                  <a16:creationId xmlns:a16="http://schemas.microsoft.com/office/drawing/2014/main" id="{977DFEEA-FAA7-AC50-FAFE-003E98C93648}"/>
                </a:ext>
              </a:extLst>
            </p:cNvPr>
            <p:cNvSpPr txBox="1"/>
            <p:nvPr/>
          </p:nvSpPr>
          <p:spPr>
            <a:xfrm>
              <a:off x="8417899" y="18152518"/>
              <a:ext cx="3236219"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3. </a:t>
              </a:r>
              <a:r>
                <a:rPr lang="en-US" sz="2800" dirty="0">
                  <a:latin typeface="Helvetica" pitchFamily="2" charset="0"/>
                </a:rPr>
                <a:t>SEM image of a </a:t>
              </a:r>
              <a:r>
                <a:rPr lang="en-US" sz="2800" i="1" dirty="0" err="1">
                  <a:latin typeface="Helvetica" pitchFamily="2" charset="0"/>
                </a:rPr>
                <a:t>Antarctothoa</a:t>
              </a:r>
              <a:r>
                <a:rPr lang="en-US" sz="2800" dirty="0">
                  <a:latin typeface="Helvetica" pitchFamily="2" charset="0"/>
                </a:rPr>
                <a:t> specimen with the three zooid types (autozooid, female zooid, and male zooid) outlined.</a:t>
              </a:r>
              <a:endParaRPr lang="en-NO" sz="2800" dirty="0">
                <a:latin typeface="Helvetica" pitchFamily="2" charset="0"/>
              </a:endParaRPr>
            </a:p>
          </p:txBody>
        </p:sp>
      </p:grpSp>
      <p:grpSp>
        <p:nvGrpSpPr>
          <p:cNvPr id="268" name="Group 267">
            <a:extLst>
              <a:ext uri="{FF2B5EF4-FFF2-40B4-BE49-F238E27FC236}">
                <a16:creationId xmlns:a16="http://schemas.microsoft.com/office/drawing/2014/main" id="{5A67C5DB-BDCB-5D15-DA08-81D20A1D909F}"/>
              </a:ext>
            </a:extLst>
          </p:cNvPr>
          <p:cNvGrpSpPr/>
          <p:nvPr/>
        </p:nvGrpSpPr>
        <p:grpSpPr>
          <a:xfrm>
            <a:off x="27207330" y="5900397"/>
            <a:ext cx="7882420" cy="4331904"/>
            <a:chOff x="19143108" y="12242729"/>
            <a:chExt cx="7882420" cy="4331904"/>
          </a:xfrm>
        </p:grpSpPr>
        <p:sp>
          <p:nvSpPr>
            <p:cNvPr id="265" name="Rounded Rectangle 264">
              <a:extLst>
                <a:ext uri="{FF2B5EF4-FFF2-40B4-BE49-F238E27FC236}">
                  <a16:creationId xmlns:a16="http://schemas.microsoft.com/office/drawing/2014/main" id="{B54C2406-DD24-B27F-15CC-2FA6F11C8864}"/>
                </a:ext>
              </a:extLst>
            </p:cNvPr>
            <p:cNvSpPr/>
            <p:nvPr/>
          </p:nvSpPr>
          <p:spPr>
            <a:xfrm rot="5400000">
              <a:off x="20918366" y="10467471"/>
              <a:ext cx="4331904" cy="7882420"/>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66" name="Picture 265">
              <a:extLst>
                <a:ext uri="{FF2B5EF4-FFF2-40B4-BE49-F238E27FC236}">
                  <a16:creationId xmlns:a16="http://schemas.microsoft.com/office/drawing/2014/main" id="{082FE74D-9853-0518-B980-B6C258EBA412}"/>
                </a:ext>
              </a:extLst>
            </p:cNvPr>
            <p:cNvPicPr>
              <a:picLocks noChangeAspect="1"/>
            </p:cNvPicPr>
            <p:nvPr/>
          </p:nvPicPr>
          <p:blipFill rotWithShape="1">
            <a:blip r:embed="rId8"/>
            <a:srcRect l="1904" t="3286" r="3298" b="3575"/>
            <a:stretch/>
          </p:blipFill>
          <p:spPr>
            <a:xfrm>
              <a:off x="19383472" y="12441502"/>
              <a:ext cx="4156943" cy="3897133"/>
            </a:xfrm>
            <a:prstGeom prst="roundRect">
              <a:avLst/>
            </a:prstGeom>
          </p:spPr>
        </p:pic>
        <p:sp>
          <p:nvSpPr>
            <p:cNvPr id="267" name="TextBox 266">
              <a:extLst>
                <a:ext uri="{FF2B5EF4-FFF2-40B4-BE49-F238E27FC236}">
                  <a16:creationId xmlns:a16="http://schemas.microsoft.com/office/drawing/2014/main" id="{50067CA3-AA8D-D33C-BE2D-0BB99719F3B8}"/>
                </a:ext>
              </a:extLst>
            </p:cNvPr>
            <p:cNvSpPr txBox="1"/>
            <p:nvPr/>
          </p:nvSpPr>
          <p:spPr>
            <a:xfrm>
              <a:off x="23763032" y="12573228"/>
              <a:ext cx="3122440"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5. </a:t>
              </a:r>
              <a:r>
                <a:rPr lang="en-US" sz="2800" dirty="0">
                  <a:latin typeface="Helvetica" pitchFamily="2" charset="0"/>
                </a:rPr>
                <a:t>SEM image of a </a:t>
              </a:r>
              <a:r>
                <a:rPr lang="en-US" sz="2800" i="1" dirty="0" err="1">
                  <a:latin typeface="Helvetica" pitchFamily="2" charset="0"/>
                </a:rPr>
                <a:t>Steginoporella</a:t>
              </a:r>
              <a:r>
                <a:rPr lang="en-US" sz="2800" dirty="0">
                  <a:latin typeface="Helvetica" pitchFamily="2" charset="0"/>
                </a:rPr>
                <a:t> specimen with landmarks placed by the ML-Morph program on a zooid.</a:t>
              </a:r>
              <a:endParaRPr lang="en-NO" sz="2800" dirty="0">
                <a:latin typeface="Helvetica" pitchFamily="2" charset="0"/>
              </a:endParaRPr>
            </a:p>
          </p:txBody>
        </p:sp>
      </p:grpSp>
      <p:grpSp>
        <p:nvGrpSpPr>
          <p:cNvPr id="272" name="Group 271">
            <a:extLst>
              <a:ext uri="{FF2B5EF4-FFF2-40B4-BE49-F238E27FC236}">
                <a16:creationId xmlns:a16="http://schemas.microsoft.com/office/drawing/2014/main" id="{81442005-9E43-61C1-C884-8B309369C883}"/>
              </a:ext>
            </a:extLst>
          </p:cNvPr>
          <p:cNvGrpSpPr/>
          <p:nvPr/>
        </p:nvGrpSpPr>
        <p:grpSpPr>
          <a:xfrm>
            <a:off x="18299034" y="10993708"/>
            <a:ext cx="3445659" cy="11293797"/>
            <a:chOff x="27729410" y="7229132"/>
            <a:chExt cx="3445659" cy="11293797"/>
          </a:xfrm>
        </p:grpSpPr>
        <p:sp>
          <p:nvSpPr>
            <p:cNvPr id="269" name="Rounded Rectangle 268">
              <a:extLst>
                <a:ext uri="{FF2B5EF4-FFF2-40B4-BE49-F238E27FC236}">
                  <a16:creationId xmlns:a16="http://schemas.microsoft.com/office/drawing/2014/main" id="{99FF6B35-F037-17D5-F6D3-B557CEAC3762}"/>
                </a:ext>
              </a:extLst>
            </p:cNvPr>
            <p:cNvSpPr/>
            <p:nvPr/>
          </p:nvSpPr>
          <p:spPr>
            <a:xfrm>
              <a:off x="27729410" y="7229132"/>
              <a:ext cx="3445659" cy="11293797"/>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70" name="Picture 269">
              <a:extLst>
                <a:ext uri="{FF2B5EF4-FFF2-40B4-BE49-F238E27FC236}">
                  <a16:creationId xmlns:a16="http://schemas.microsoft.com/office/drawing/2014/main" id="{116AE8CC-1F84-75AF-9498-E17415163E3C}"/>
                </a:ext>
              </a:extLst>
            </p:cNvPr>
            <p:cNvPicPr>
              <a:picLocks noChangeAspect="1"/>
            </p:cNvPicPr>
            <p:nvPr/>
          </p:nvPicPr>
          <p:blipFill rotWithShape="1">
            <a:blip r:embed="rId7"/>
            <a:srcRect l="71894"/>
            <a:stretch/>
          </p:blipFill>
          <p:spPr>
            <a:xfrm>
              <a:off x="27895298" y="7425896"/>
              <a:ext cx="3113882" cy="7854777"/>
            </a:xfrm>
            <a:prstGeom prst="roundRect">
              <a:avLst/>
            </a:prstGeom>
          </p:spPr>
        </p:pic>
        <p:sp>
          <p:nvSpPr>
            <p:cNvPr id="271" name="TextBox 270">
              <a:extLst>
                <a:ext uri="{FF2B5EF4-FFF2-40B4-BE49-F238E27FC236}">
                  <a16:creationId xmlns:a16="http://schemas.microsoft.com/office/drawing/2014/main" id="{6B3191AE-54A7-6F05-57CA-4E28C426F089}"/>
                </a:ext>
              </a:extLst>
            </p:cNvPr>
            <p:cNvSpPr txBox="1"/>
            <p:nvPr/>
          </p:nvSpPr>
          <p:spPr>
            <a:xfrm>
              <a:off x="27874120" y="15280673"/>
              <a:ext cx="3135060"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4. </a:t>
              </a:r>
              <a:r>
                <a:rPr lang="en-US" sz="2800" dirty="0">
                  <a:latin typeface="Helvetica" pitchFamily="2" charset="0"/>
                </a:rPr>
                <a:t>Morphological measurements of zooids to be extracted from the landmarks placed by ML-morph.</a:t>
              </a:r>
              <a:endParaRPr lang="en-NO" sz="2800" dirty="0">
                <a:latin typeface="Helvetica" pitchFamily="2" charset="0"/>
              </a:endParaRPr>
            </a:p>
          </p:txBody>
        </p:sp>
      </p:grpSp>
      <p:grpSp>
        <p:nvGrpSpPr>
          <p:cNvPr id="4" name="Group 3">
            <a:extLst>
              <a:ext uri="{FF2B5EF4-FFF2-40B4-BE49-F238E27FC236}">
                <a16:creationId xmlns:a16="http://schemas.microsoft.com/office/drawing/2014/main" id="{F34B30AF-1533-48FC-D33C-274C93DC0F31}"/>
              </a:ext>
            </a:extLst>
          </p:cNvPr>
          <p:cNvGrpSpPr/>
          <p:nvPr/>
        </p:nvGrpSpPr>
        <p:grpSpPr>
          <a:xfrm>
            <a:off x="15306613" y="23004335"/>
            <a:ext cx="4476241" cy="1286302"/>
            <a:chOff x="-6998520" y="15804970"/>
            <a:chExt cx="4476241" cy="1286302"/>
          </a:xfrm>
        </p:grpSpPr>
        <p:sp>
          <p:nvSpPr>
            <p:cNvPr id="2" name="Rounded Rectangle 1">
              <a:extLst>
                <a:ext uri="{FF2B5EF4-FFF2-40B4-BE49-F238E27FC236}">
                  <a16:creationId xmlns:a16="http://schemas.microsoft.com/office/drawing/2014/main" id="{80BF680F-25EE-A41F-4417-D8A88C73106A}"/>
                </a:ext>
              </a:extLst>
            </p:cNvPr>
            <p:cNvSpPr/>
            <p:nvPr/>
          </p:nvSpPr>
          <p:spPr>
            <a:xfrm>
              <a:off x="-6998520" y="15804970"/>
              <a:ext cx="4476241" cy="1286302"/>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ABC95D94-9C7F-166C-1466-38042C3BAE31}"/>
                </a:ext>
              </a:extLst>
            </p:cNvPr>
            <p:cNvSpPr txBox="1"/>
            <p:nvPr/>
          </p:nvSpPr>
          <p:spPr>
            <a:xfrm>
              <a:off x="-6718853" y="16012388"/>
              <a:ext cx="3858669" cy="954107"/>
            </a:xfrm>
            <a:prstGeom prst="rect">
              <a:avLst/>
            </a:prstGeom>
            <a:noFill/>
          </p:spPr>
          <p:txBody>
            <a:bodyPr wrap="square" rtlCol="0">
              <a:spAutoFit/>
            </a:bodyPr>
            <a:lstStyle/>
            <a:p>
              <a:pPr algn="ctr"/>
              <a:r>
                <a:rPr lang="en-US" sz="2800" dirty="0">
                  <a:effectLst/>
                  <a:latin typeface="Helvetica" pitchFamily="2" charset="0"/>
                  <a:ea typeface="Calibri" panose="020F0502020204030204" pitchFamily="34" charset="0"/>
                  <a:cs typeface="Arial" panose="020B0604020202020204" pitchFamily="34" charset="0"/>
                </a:rPr>
                <a:t>Meghan A. Balk, Ph.D.</a:t>
              </a:r>
            </a:p>
            <a:p>
              <a:pPr algn="ctr"/>
              <a:r>
                <a:rPr lang="en-US" sz="2800" dirty="0">
                  <a:latin typeface="Helvetica" pitchFamily="2" charset="0"/>
                  <a:ea typeface="Calibri" panose="020F0502020204030204" pitchFamily="34" charset="0"/>
                  <a:cs typeface="Arial" panose="020B0604020202020204" pitchFamily="34" charset="0"/>
                </a:rPr>
                <a:t>Postdoctoral Fellow</a:t>
              </a:r>
              <a:endParaRPr lang="en-US" sz="2800" dirty="0">
                <a:effectLst/>
                <a:latin typeface="Helvetica" pitchFamily="2"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50962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Box 245">
            <a:extLst>
              <a:ext uri="{FF2B5EF4-FFF2-40B4-BE49-F238E27FC236}">
                <a16:creationId xmlns:a16="http://schemas.microsoft.com/office/drawing/2014/main" id="{4FBDBDD3-4695-0307-E632-FF246940C98D}"/>
              </a:ext>
            </a:extLst>
          </p:cNvPr>
          <p:cNvSpPr txBox="1"/>
          <p:nvPr/>
        </p:nvSpPr>
        <p:spPr>
          <a:xfrm>
            <a:off x="26635981" y="9059519"/>
            <a:ext cx="7845383" cy="4585871"/>
          </a:xfrm>
          <a:prstGeom prst="rect">
            <a:avLst/>
          </a:prstGeom>
          <a:noFill/>
        </p:spPr>
        <p:txBody>
          <a:bodyPr wrap="square" rtlCol="0">
            <a:spAutoFit/>
          </a:bodyPr>
          <a:lstStyle/>
          <a:p>
            <a:pPr algn="ctr"/>
            <a:r>
              <a:rPr lang="en-NO" sz="3600" b="1" dirty="0">
                <a:latin typeface="Helvetica" pitchFamily="2" charset="0"/>
              </a:rPr>
              <a:t>CONCLUSIONS / LESSONS LEARNED</a:t>
            </a:r>
          </a:p>
          <a:p>
            <a:endParaRPr lang="en-US" sz="3600" dirty="0">
              <a:latin typeface="Helvetica" pitchFamily="2" charset="0"/>
            </a:endParaRPr>
          </a:p>
          <a:p>
            <a:pPr marL="571500" indent="-571500">
              <a:buFontTx/>
              <a:buChar char="-"/>
            </a:pPr>
            <a:r>
              <a:rPr lang="en-US" sz="3600" dirty="0">
                <a:latin typeface="Helvetica" pitchFamily="2" charset="0"/>
              </a:rPr>
              <a:t>Balance between too critical and not having enough data</a:t>
            </a:r>
          </a:p>
          <a:p>
            <a:pPr marL="571500" indent="-571500">
              <a:buFontTx/>
              <a:buChar char="-"/>
            </a:pPr>
            <a:r>
              <a:rPr lang="en-US" sz="3600" dirty="0">
                <a:latin typeface="Helvetica" pitchFamily="2" charset="0"/>
              </a:rPr>
              <a:t>Aligning on what to keep or not</a:t>
            </a:r>
          </a:p>
          <a:p>
            <a:pPr marL="571500" indent="-571500">
              <a:buFontTx/>
              <a:buChar char="-"/>
            </a:pPr>
            <a:r>
              <a:rPr lang="en-US" sz="3800" dirty="0">
                <a:latin typeface="Helvetica" pitchFamily="2" charset="0"/>
              </a:rPr>
              <a:t>Ran tests (results) to help determine what is too picky</a:t>
            </a:r>
            <a:endParaRPr lang="en-NO" sz="3800" dirty="0">
              <a:latin typeface="Helvetica" pitchFamily="2" charset="0"/>
            </a:endParaRPr>
          </a:p>
        </p:txBody>
      </p:sp>
      <p:sp>
        <p:nvSpPr>
          <p:cNvPr id="12" name="TextBox 11">
            <a:extLst>
              <a:ext uri="{FF2B5EF4-FFF2-40B4-BE49-F238E27FC236}">
                <a16:creationId xmlns:a16="http://schemas.microsoft.com/office/drawing/2014/main" id="{3DD60ED4-8346-2571-2CE0-8ED8A7F7CCFE}"/>
              </a:ext>
            </a:extLst>
          </p:cNvPr>
          <p:cNvSpPr txBox="1"/>
          <p:nvPr/>
        </p:nvSpPr>
        <p:spPr>
          <a:xfrm>
            <a:off x="9203256" y="930572"/>
            <a:ext cx="17255087" cy="2462213"/>
          </a:xfrm>
          <a:prstGeom prst="rect">
            <a:avLst/>
          </a:prstGeom>
          <a:noFill/>
        </p:spPr>
        <p:txBody>
          <a:bodyPr wrap="square" rtlCol="0">
            <a:spAutoFit/>
          </a:bodyPr>
          <a:lstStyle/>
          <a:p>
            <a:pPr algn="ctr"/>
            <a:r>
              <a:rPr lang="en-US" sz="8800" b="1" dirty="0">
                <a:latin typeface="Helvetica" pitchFamily="2" charset="0"/>
                <a:cs typeface="Arial" panose="020B0604020202020204" pitchFamily="34" charset="0"/>
              </a:rPr>
              <a:t>TITLE</a:t>
            </a:r>
          </a:p>
          <a:p>
            <a:pPr algn="ctr"/>
            <a:r>
              <a:rPr lang="en-NO" sz="6600" dirty="0">
                <a:latin typeface="Helvetica" pitchFamily="2" charset="0"/>
                <a:cs typeface="Arial" panose="020B0604020202020204" pitchFamily="34" charset="0"/>
              </a:rPr>
              <a:t>Lily Sandstrom, Meghan A. Balk, Kjetil L. Voje</a:t>
            </a:r>
          </a:p>
        </p:txBody>
      </p:sp>
      <p:sp>
        <p:nvSpPr>
          <p:cNvPr id="21" name="TextBox 20">
            <a:extLst>
              <a:ext uri="{FF2B5EF4-FFF2-40B4-BE49-F238E27FC236}">
                <a16:creationId xmlns:a16="http://schemas.microsoft.com/office/drawing/2014/main" id="{CF803504-2022-B5FC-30ED-B94DFE90B85A}"/>
              </a:ext>
            </a:extLst>
          </p:cNvPr>
          <p:cNvSpPr txBox="1"/>
          <p:nvPr/>
        </p:nvSpPr>
        <p:spPr>
          <a:xfrm>
            <a:off x="521362" y="3886739"/>
            <a:ext cx="8786192" cy="2523768"/>
          </a:xfrm>
          <a:prstGeom prst="rect">
            <a:avLst/>
          </a:prstGeom>
          <a:noFill/>
        </p:spPr>
        <p:txBody>
          <a:bodyPr wrap="square" rtlCol="0">
            <a:spAutoFit/>
          </a:bodyPr>
          <a:lstStyle/>
          <a:p>
            <a:pPr algn="ctr"/>
            <a:r>
              <a:rPr lang="en-NO" sz="3600" b="1" dirty="0">
                <a:latin typeface="Helvetica" pitchFamily="2" charset="0"/>
              </a:rPr>
              <a:t>INTRO/BACKGROUND</a:t>
            </a:r>
          </a:p>
          <a:p>
            <a:endParaRPr lang="en-NO" sz="3800" dirty="0">
              <a:latin typeface="Helvetica" pitchFamily="2" charset="0"/>
            </a:endParaRPr>
          </a:p>
          <a:p>
            <a:pPr marL="457200" indent="-457200">
              <a:buFontTx/>
              <a:buChar char="-"/>
            </a:pPr>
            <a:r>
              <a:rPr lang="en-US" sz="2800" dirty="0">
                <a:latin typeface="Helvetica" pitchFamily="2" charset="0"/>
              </a:rPr>
              <a:t>W</a:t>
            </a:r>
            <a:r>
              <a:rPr lang="en-NO" sz="2800" dirty="0">
                <a:latin typeface="Helvetica" pitchFamily="2" charset="0"/>
              </a:rPr>
              <a:t>hy are we interested</a:t>
            </a:r>
          </a:p>
          <a:p>
            <a:pPr marL="457200" indent="-457200">
              <a:buFontTx/>
              <a:buChar char="-"/>
            </a:pPr>
            <a:r>
              <a:rPr lang="en-US" sz="2800" dirty="0">
                <a:latin typeface="Helvetica" pitchFamily="2" charset="0"/>
              </a:rPr>
              <a:t>W</a:t>
            </a:r>
            <a:r>
              <a:rPr lang="en-NO" sz="2800" dirty="0">
                <a:latin typeface="Helvetica" pitchFamily="2" charset="0"/>
              </a:rPr>
              <a:t>hat has been done</a:t>
            </a:r>
          </a:p>
          <a:p>
            <a:pPr marL="457200" indent="-457200">
              <a:buFontTx/>
              <a:buChar char="-"/>
            </a:pPr>
            <a:r>
              <a:rPr lang="en-US" sz="2800" dirty="0">
                <a:latin typeface="Helvetica" pitchFamily="2" charset="0"/>
              </a:rPr>
              <a:t>W</a:t>
            </a:r>
            <a:r>
              <a:rPr lang="en-NO" sz="2800" dirty="0">
                <a:latin typeface="Helvetica" pitchFamily="2" charset="0"/>
              </a:rPr>
              <a:t>hat are we doing that is new</a:t>
            </a:r>
          </a:p>
        </p:txBody>
      </p:sp>
      <p:sp>
        <p:nvSpPr>
          <p:cNvPr id="233" name="TextBox 232">
            <a:extLst>
              <a:ext uri="{FF2B5EF4-FFF2-40B4-BE49-F238E27FC236}">
                <a16:creationId xmlns:a16="http://schemas.microsoft.com/office/drawing/2014/main" id="{86BADAB8-589A-FAFA-C5A9-DAA090A3DDC4}"/>
              </a:ext>
            </a:extLst>
          </p:cNvPr>
          <p:cNvSpPr txBox="1"/>
          <p:nvPr/>
        </p:nvSpPr>
        <p:spPr>
          <a:xfrm>
            <a:off x="478820" y="13904298"/>
            <a:ext cx="11197524" cy="4001095"/>
          </a:xfrm>
          <a:prstGeom prst="rect">
            <a:avLst/>
          </a:prstGeom>
          <a:noFill/>
        </p:spPr>
        <p:txBody>
          <a:bodyPr wrap="square" rtlCol="0">
            <a:spAutoFit/>
          </a:bodyPr>
          <a:lstStyle/>
          <a:p>
            <a:pPr algn="ctr"/>
            <a:r>
              <a:rPr lang="en-NO" sz="3600" b="1" dirty="0">
                <a:latin typeface="Helvetica" pitchFamily="2" charset="0"/>
              </a:rPr>
              <a:t>METHODS</a:t>
            </a:r>
          </a:p>
          <a:p>
            <a:pPr algn="ctr"/>
            <a:endParaRPr lang="en-NO" sz="3600" b="1" dirty="0">
              <a:latin typeface="Helvetica" pitchFamily="2" charset="0"/>
            </a:endParaRPr>
          </a:p>
          <a:p>
            <a:pPr marL="457200" indent="-457200">
              <a:buFontTx/>
              <a:buChar char="-"/>
            </a:pPr>
            <a:r>
              <a:rPr lang="en-US" sz="3600" dirty="0">
                <a:latin typeface="Helvetica" pitchFamily="2" charset="0"/>
              </a:rPr>
              <a:t>What programs did we use?</a:t>
            </a:r>
          </a:p>
          <a:p>
            <a:pPr marL="457200" indent="-457200">
              <a:buFontTx/>
              <a:buChar char="-"/>
            </a:pPr>
            <a:r>
              <a:rPr lang="en-US" sz="3600" dirty="0">
                <a:latin typeface="Helvetica" pitchFamily="2" charset="0"/>
              </a:rPr>
              <a:t>How do they work?</a:t>
            </a:r>
          </a:p>
          <a:p>
            <a:pPr marL="457200" indent="-457200">
              <a:buFontTx/>
              <a:buChar char="-"/>
            </a:pPr>
            <a:r>
              <a:rPr lang="en-US" sz="3600" dirty="0">
                <a:latin typeface="Helvetica" pitchFamily="2" charset="0"/>
              </a:rPr>
              <a:t>What did we need to do preprocessing?</a:t>
            </a:r>
            <a:endParaRPr lang="en-NO" sz="3600" b="1" dirty="0">
              <a:latin typeface="Helvetica" pitchFamily="2" charset="0"/>
            </a:endParaRPr>
          </a:p>
          <a:p>
            <a:pPr algn="ctr"/>
            <a:endParaRPr lang="en-NO" sz="3600" b="1" dirty="0">
              <a:latin typeface="Helvetica" pitchFamily="2" charset="0"/>
            </a:endParaRPr>
          </a:p>
          <a:p>
            <a:endParaRPr lang="en-NO" sz="3800" dirty="0">
              <a:latin typeface="Helvetica" pitchFamily="2" charset="0"/>
            </a:endParaRPr>
          </a:p>
        </p:txBody>
      </p:sp>
      <p:sp>
        <p:nvSpPr>
          <p:cNvPr id="250" name="TextBox 249">
            <a:extLst>
              <a:ext uri="{FF2B5EF4-FFF2-40B4-BE49-F238E27FC236}">
                <a16:creationId xmlns:a16="http://schemas.microsoft.com/office/drawing/2014/main" id="{E105CDD2-D3EF-7D29-C260-2E2EBCBDFF87}"/>
              </a:ext>
            </a:extLst>
          </p:cNvPr>
          <p:cNvSpPr txBox="1"/>
          <p:nvPr/>
        </p:nvSpPr>
        <p:spPr>
          <a:xfrm>
            <a:off x="301767" y="7055888"/>
            <a:ext cx="8786192" cy="4401205"/>
          </a:xfrm>
          <a:prstGeom prst="rect">
            <a:avLst/>
          </a:prstGeom>
          <a:noFill/>
        </p:spPr>
        <p:txBody>
          <a:bodyPr wrap="square" rtlCol="0">
            <a:spAutoFit/>
          </a:bodyPr>
          <a:lstStyle/>
          <a:p>
            <a:pPr algn="ctr"/>
            <a:r>
              <a:rPr lang="en-NO" sz="3600" b="1" dirty="0">
                <a:latin typeface="Helvetica" pitchFamily="2" charset="0"/>
              </a:rPr>
              <a:t>MATERIALS</a:t>
            </a:r>
          </a:p>
          <a:p>
            <a:pPr algn="ctr"/>
            <a:endParaRPr lang="en-NO" sz="3600" b="1" dirty="0">
              <a:latin typeface="Helvetica" pitchFamily="2" charset="0"/>
            </a:endParaRPr>
          </a:p>
          <a:p>
            <a:pPr marL="457200" indent="-457200">
              <a:buFontTx/>
              <a:buChar char="-"/>
            </a:pPr>
            <a:r>
              <a:rPr lang="en-US" sz="3600" dirty="0">
                <a:latin typeface="Helvetica" pitchFamily="2" charset="0"/>
              </a:rPr>
              <a:t>What did we use (e.g., species, images)</a:t>
            </a:r>
          </a:p>
          <a:p>
            <a:pPr marL="457200" indent="-457200">
              <a:buFontTx/>
              <a:buChar char="-"/>
            </a:pPr>
            <a:r>
              <a:rPr lang="en-US" sz="3600" dirty="0">
                <a:latin typeface="Helvetica" pitchFamily="2" charset="0"/>
              </a:rPr>
              <a:t>where and when are they from?</a:t>
            </a:r>
          </a:p>
          <a:p>
            <a:pPr marL="457200" indent="-457200">
              <a:buFontTx/>
              <a:buChar char="-"/>
            </a:pPr>
            <a:r>
              <a:rPr lang="en-US" sz="3600" dirty="0">
                <a:latin typeface="Helvetica" pitchFamily="2" charset="0"/>
              </a:rPr>
              <a:t>What are the images of / how taken?</a:t>
            </a:r>
          </a:p>
          <a:p>
            <a:pPr marL="457200" indent="-457200">
              <a:buFontTx/>
              <a:buChar char="-"/>
            </a:pPr>
            <a:endParaRPr lang="en-US" sz="3600" dirty="0">
              <a:latin typeface="Helvetica" pitchFamily="2" charset="0"/>
            </a:endParaRPr>
          </a:p>
          <a:p>
            <a:pPr marL="457200" indent="-457200">
              <a:buFontTx/>
              <a:buChar char="-"/>
            </a:pPr>
            <a:endParaRPr lang="en-NO" sz="3600" dirty="0">
              <a:latin typeface="Helvetica" pitchFamily="2" charset="0"/>
            </a:endParaRPr>
          </a:p>
          <a:p>
            <a:endParaRPr lang="en-NO" sz="2800" dirty="0">
              <a:latin typeface="Helvetica" pitchFamily="2" charset="0"/>
            </a:endParaRPr>
          </a:p>
        </p:txBody>
      </p:sp>
      <p:sp>
        <p:nvSpPr>
          <p:cNvPr id="259" name="TextBox 258">
            <a:extLst>
              <a:ext uri="{FF2B5EF4-FFF2-40B4-BE49-F238E27FC236}">
                <a16:creationId xmlns:a16="http://schemas.microsoft.com/office/drawing/2014/main" id="{01241BD3-5ABC-4FAD-D5F4-E7CE861E71E8}"/>
              </a:ext>
            </a:extLst>
          </p:cNvPr>
          <p:cNvSpPr txBox="1"/>
          <p:nvPr/>
        </p:nvSpPr>
        <p:spPr>
          <a:xfrm>
            <a:off x="22417480" y="4349501"/>
            <a:ext cx="8786192" cy="2062103"/>
          </a:xfrm>
          <a:prstGeom prst="rect">
            <a:avLst/>
          </a:prstGeom>
          <a:noFill/>
        </p:spPr>
        <p:txBody>
          <a:bodyPr wrap="square" rtlCol="0">
            <a:spAutoFit/>
          </a:bodyPr>
          <a:lstStyle/>
          <a:p>
            <a:r>
              <a:rPr lang="en-US" sz="3200" b="1" i="1" dirty="0">
                <a:latin typeface="Helvetica" pitchFamily="2" charset="0"/>
              </a:rPr>
              <a:t>FIGURE – TILT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Show examples of tilt (labeled tilt)</a:t>
            </a:r>
          </a:p>
          <a:p>
            <a:pPr marL="457200" indent="-457200">
              <a:buFontTx/>
              <a:buChar char="-"/>
            </a:pPr>
            <a:endParaRPr lang="en-NO" sz="3200" dirty="0">
              <a:latin typeface="Helvetica" pitchFamily="2" charset="0"/>
            </a:endParaRPr>
          </a:p>
        </p:txBody>
      </p:sp>
      <p:sp>
        <p:nvSpPr>
          <p:cNvPr id="5" name="TextBox 4">
            <a:extLst>
              <a:ext uri="{FF2B5EF4-FFF2-40B4-BE49-F238E27FC236}">
                <a16:creationId xmlns:a16="http://schemas.microsoft.com/office/drawing/2014/main" id="{89AE3D0B-A30F-30F3-BBFF-7CABFB939A79}"/>
              </a:ext>
            </a:extLst>
          </p:cNvPr>
          <p:cNvSpPr txBox="1"/>
          <p:nvPr/>
        </p:nvSpPr>
        <p:spPr>
          <a:xfrm>
            <a:off x="11676344" y="4348404"/>
            <a:ext cx="8786192" cy="2062103"/>
          </a:xfrm>
          <a:prstGeom prst="rect">
            <a:avLst/>
          </a:prstGeom>
          <a:noFill/>
        </p:spPr>
        <p:txBody>
          <a:bodyPr wrap="square" rtlCol="0">
            <a:spAutoFit/>
          </a:bodyPr>
          <a:lstStyle/>
          <a:p>
            <a:r>
              <a:rPr lang="en-US" sz="3200" b="1" i="1" dirty="0">
                <a:latin typeface="Helvetica" pitchFamily="2" charset="0"/>
              </a:rPr>
              <a:t>FIGURE – DISTORTION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Series of 6835_KAH_1_box4_img2, 3, 4, 5</a:t>
            </a:r>
          </a:p>
          <a:p>
            <a:pPr marL="457200" indent="-457200">
              <a:buFontTx/>
              <a:buChar char="-"/>
            </a:pPr>
            <a:endParaRPr lang="en-NO" sz="3200" b="1" dirty="0">
              <a:latin typeface="Helvetica" pitchFamily="2" charset="0"/>
            </a:endParaRPr>
          </a:p>
        </p:txBody>
      </p:sp>
      <p:sp>
        <p:nvSpPr>
          <p:cNvPr id="9" name="TextBox 8">
            <a:extLst>
              <a:ext uri="{FF2B5EF4-FFF2-40B4-BE49-F238E27FC236}">
                <a16:creationId xmlns:a16="http://schemas.microsoft.com/office/drawing/2014/main" id="{D219D267-9693-1E66-D151-71007D4E39DB}"/>
              </a:ext>
            </a:extLst>
          </p:cNvPr>
          <p:cNvSpPr txBox="1"/>
          <p:nvPr/>
        </p:nvSpPr>
        <p:spPr>
          <a:xfrm>
            <a:off x="14942277" y="15159839"/>
            <a:ext cx="8786192" cy="1569660"/>
          </a:xfrm>
          <a:prstGeom prst="rect">
            <a:avLst/>
          </a:prstGeom>
          <a:noFill/>
        </p:spPr>
        <p:txBody>
          <a:bodyPr wrap="square" rtlCol="0">
            <a:spAutoFit/>
          </a:bodyPr>
          <a:lstStyle/>
          <a:p>
            <a:r>
              <a:rPr lang="en-US" sz="3200" b="1" i="1" dirty="0">
                <a:latin typeface="Helvetica" pitchFamily="2" charset="0"/>
              </a:rPr>
              <a:t>FIGURE – CIRCULARITY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(labeled circularity)</a:t>
            </a:r>
            <a:endParaRPr lang="en-NO" sz="3200" dirty="0">
              <a:latin typeface="Helvetica" pitchFamily="2" charset="0"/>
            </a:endParaRPr>
          </a:p>
        </p:txBody>
      </p:sp>
      <p:sp>
        <p:nvSpPr>
          <p:cNvPr id="10" name="TextBox 9">
            <a:extLst>
              <a:ext uri="{FF2B5EF4-FFF2-40B4-BE49-F238E27FC236}">
                <a16:creationId xmlns:a16="http://schemas.microsoft.com/office/drawing/2014/main" id="{801A88E4-6C24-AAF0-F58A-D4B64E77A144}"/>
              </a:ext>
            </a:extLst>
          </p:cNvPr>
          <p:cNvSpPr txBox="1"/>
          <p:nvPr/>
        </p:nvSpPr>
        <p:spPr>
          <a:xfrm>
            <a:off x="14239408" y="11645510"/>
            <a:ext cx="8786192" cy="2062103"/>
          </a:xfrm>
          <a:prstGeom prst="rect">
            <a:avLst/>
          </a:prstGeom>
          <a:noFill/>
        </p:spPr>
        <p:txBody>
          <a:bodyPr wrap="square" rtlCol="0">
            <a:spAutoFit/>
          </a:bodyPr>
          <a:lstStyle/>
          <a:p>
            <a:r>
              <a:rPr lang="en-US" sz="3200" b="1" i="1" dirty="0">
                <a:latin typeface="Helvetica" pitchFamily="2" charset="0"/>
              </a:rPr>
              <a:t>FIGURE – PICKINESS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spines, blobby, </a:t>
            </a:r>
            <a:r>
              <a:rPr lang="en-US" sz="3200" i="1" dirty="0" err="1">
                <a:latin typeface="Helvetica" pitchFamily="2" charset="0"/>
              </a:rPr>
              <a:t>ancestrela</a:t>
            </a:r>
            <a:r>
              <a:rPr lang="en-US" sz="3200" i="1" dirty="0">
                <a:latin typeface="Helvetica" pitchFamily="2" charset="0"/>
              </a:rPr>
              <a:t>, calcification, other species (labeled picky)</a:t>
            </a:r>
          </a:p>
        </p:txBody>
      </p:sp>
      <p:sp>
        <p:nvSpPr>
          <p:cNvPr id="11" name="TextBox 10">
            <a:extLst>
              <a:ext uri="{FF2B5EF4-FFF2-40B4-BE49-F238E27FC236}">
                <a16:creationId xmlns:a16="http://schemas.microsoft.com/office/drawing/2014/main" id="{1854C7C4-1B91-34AC-19CD-09B40A7F31B0}"/>
              </a:ext>
            </a:extLst>
          </p:cNvPr>
          <p:cNvSpPr txBox="1"/>
          <p:nvPr/>
        </p:nvSpPr>
        <p:spPr>
          <a:xfrm>
            <a:off x="20347576" y="16106818"/>
            <a:ext cx="15071270" cy="5539978"/>
          </a:xfrm>
          <a:prstGeom prst="rect">
            <a:avLst/>
          </a:prstGeom>
          <a:noFill/>
        </p:spPr>
        <p:txBody>
          <a:bodyPr wrap="square" rtlCol="0">
            <a:spAutoFit/>
          </a:bodyPr>
          <a:lstStyle/>
          <a:p>
            <a:pPr algn="ctr"/>
            <a:r>
              <a:rPr lang="en-NO" sz="3600" b="1" dirty="0">
                <a:latin typeface="Helvetica" pitchFamily="2" charset="0"/>
              </a:rPr>
              <a:t>ACKNOWLEDGEMENTS</a:t>
            </a:r>
          </a:p>
          <a:p>
            <a:pPr algn="ctr"/>
            <a:endParaRPr lang="en-US" sz="4000" dirty="0">
              <a:latin typeface="Helvetica" pitchFamily="2" charset="0"/>
            </a:endParaRPr>
          </a:p>
          <a:p>
            <a:r>
              <a:rPr lang="en-US" sz="4000" dirty="0">
                <a:latin typeface="Helvetica" pitchFamily="2" charset="0"/>
              </a:rPr>
              <a:t>We would like to thank </a:t>
            </a:r>
            <a:r>
              <a:rPr lang="en-US" sz="4000" dirty="0" err="1">
                <a:latin typeface="Helvetica" pitchFamily="2" charset="0"/>
              </a:rPr>
              <a:t>UiO:Life</a:t>
            </a:r>
            <a:r>
              <a:rPr lang="en-US" sz="4000" dirty="0">
                <a:latin typeface="Helvetica" pitchFamily="2" charset="0"/>
              </a:rPr>
              <a:t> Science University of Oslo for funding and especially </a:t>
            </a:r>
            <a:r>
              <a:rPr lang="en-US" sz="4000" dirty="0" err="1">
                <a:latin typeface="Helvetica" pitchFamily="2" charset="0"/>
              </a:rPr>
              <a:t>Torunn</a:t>
            </a:r>
            <a:r>
              <a:rPr lang="en-US" sz="4000" dirty="0">
                <a:latin typeface="Helvetica" pitchFamily="2" charset="0"/>
              </a:rPr>
              <a:t> </a:t>
            </a:r>
            <a:r>
              <a:rPr lang="en-US" sz="4000" dirty="0" err="1">
                <a:latin typeface="Helvetica" pitchFamily="2" charset="0"/>
              </a:rPr>
              <a:t>Vistnes</a:t>
            </a:r>
            <a:r>
              <a:rPr lang="en-US" sz="4000" dirty="0">
                <a:latin typeface="Helvetica" pitchFamily="2" charset="0"/>
              </a:rPr>
              <a:t> </a:t>
            </a:r>
            <a:r>
              <a:rPr lang="en-US" sz="4000" dirty="0" err="1">
                <a:latin typeface="Helvetica" pitchFamily="2" charset="0"/>
              </a:rPr>
              <a:t>Espe</a:t>
            </a:r>
            <a:r>
              <a:rPr lang="en-US" sz="4000" dirty="0">
                <a:latin typeface="Helvetica" pitchFamily="2" charset="0"/>
              </a:rPr>
              <a:t> for coordinating the Life Science Summer Research Project 2022. </a:t>
            </a:r>
          </a:p>
          <a:p>
            <a:r>
              <a:rPr lang="en-US" sz="4000" dirty="0">
                <a:latin typeface="Helvetica" pitchFamily="2" charset="0"/>
              </a:rPr>
              <a:t>We thank MHR for providing SEM and taxonomic expertise; LHL for advice on analyses; EDM for taxonomic expertise and sharing of metadata; AP for development of </a:t>
            </a:r>
            <a:r>
              <a:rPr lang="en-US" sz="4000" dirty="0" err="1">
                <a:latin typeface="Helvetica" pitchFamily="2" charset="0"/>
              </a:rPr>
              <a:t>DeepBryo</a:t>
            </a:r>
            <a:r>
              <a:rPr lang="en-US" sz="4000" dirty="0">
                <a:latin typeface="Helvetica" pitchFamily="2" charset="0"/>
              </a:rPr>
              <a:t> and coding help.</a:t>
            </a:r>
          </a:p>
          <a:p>
            <a:pPr algn="ctr"/>
            <a:endParaRPr lang="en-NO" sz="3800" dirty="0">
              <a:latin typeface="Helvetica" pitchFamily="2" charset="0"/>
            </a:endParaRPr>
          </a:p>
        </p:txBody>
      </p:sp>
      <p:grpSp>
        <p:nvGrpSpPr>
          <p:cNvPr id="28" name="Group 27">
            <a:extLst>
              <a:ext uri="{FF2B5EF4-FFF2-40B4-BE49-F238E27FC236}">
                <a16:creationId xmlns:a16="http://schemas.microsoft.com/office/drawing/2014/main" id="{AB0A4BA4-71DA-794D-7F48-B9906FA2919F}"/>
              </a:ext>
            </a:extLst>
          </p:cNvPr>
          <p:cNvGrpSpPr/>
          <p:nvPr/>
        </p:nvGrpSpPr>
        <p:grpSpPr>
          <a:xfrm>
            <a:off x="7128194" y="20384269"/>
            <a:ext cx="21405212" cy="4733119"/>
            <a:chOff x="7141349" y="20657159"/>
            <a:chExt cx="21405212" cy="4733119"/>
          </a:xfrm>
        </p:grpSpPr>
        <p:pic>
          <p:nvPicPr>
            <p:cNvPr id="17" name="Picture 16" descr="A diagram of a flower&#10;&#10;Description automatically generated">
              <a:extLst>
                <a:ext uri="{FF2B5EF4-FFF2-40B4-BE49-F238E27FC236}">
                  <a16:creationId xmlns:a16="http://schemas.microsoft.com/office/drawing/2014/main" id="{743359E1-B122-56E1-6C03-2B2E0EA3D0BC}"/>
                </a:ext>
              </a:extLst>
            </p:cNvPr>
            <p:cNvPicPr>
              <a:picLocks noChangeAspect="1"/>
            </p:cNvPicPr>
            <p:nvPr/>
          </p:nvPicPr>
          <p:blipFill>
            <a:blip r:embed="rId4"/>
            <a:stretch>
              <a:fillRect/>
            </a:stretch>
          </p:blipFill>
          <p:spPr>
            <a:xfrm>
              <a:off x="14733913" y="21280379"/>
              <a:ext cx="3445660" cy="3486680"/>
            </a:xfrm>
            <a:prstGeom prst="rect">
              <a:avLst/>
            </a:prstGeom>
          </p:spPr>
        </p:pic>
        <p:grpSp>
          <p:nvGrpSpPr>
            <p:cNvPr id="19" name="Group 18">
              <a:extLst>
                <a:ext uri="{FF2B5EF4-FFF2-40B4-BE49-F238E27FC236}">
                  <a16:creationId xmlns:a16="http://schemas.microsoft.com/office/drawing/2014/main" id="{647E60E9-9453-5851-8821-F0BAB2149ECB}"/>
                </a:ext>
              </a:extLst>
            </p:cNvPr>
            <p:cNvGrpSpPr/>
            <p:nvPr/>
          </p:nvGrpSpPr>
          <p:grpSpPr>
            <a:xfrm>
              <a:off x="7141349" y="20657159"/>
              <a:ext cx="17493466" cy="4733119"/>
              <a:chOff x="6635741" y="20940179"/>
              <a:chExt cx="17493466" cy="4733119"/>
            </a:xfrm>
          </p:grpSpPr>
          <p:pic>
            <p:nvPicPr>
              <p:cNvPr id="20" name="Picture 19" descr="A black background with a black square&#10;&#10;Description automatically generated with medium confidence">
                <a:extLst>
                  <a:ext uri="{FF2B5EF4-FFF2-40B4-BE49-F238E27FC236}">
                    <a16:creationId xmlns:a16="http://schemas.microsoft.com/office/drawing/2014/main" id="{6653EE5D-C967-028C-2C60-2DE7EC5B6A8A}"/>
                  </a:ext>
                </a:extLst>
              </p:cNvPr>
              <p:cNvPicPr>
                <a:picLocks noChangeAspect="1"/>
              </p:cNvPicPr>
              <p:nvPr/>
            </p:nvPicPr>
            <p:blipFill>
              <a:blip r:embed="rId5"/>
              <a:stretch>
                <a:fillRect/>
              </a:stretch>
            </p:blipFill>
            <p:spPr>
              <a:xfrm>
                <a:off x="6635741" y="20940179"/>
                <a:ext cx="8158058" cy="4733119"/>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7BA77DCB-6D0B-86B6-35B4-4EA01727C9E1}"/>
                  </a:ext>
                </a:extLst>
              </p:cNvPr>
              <p:cNvPicPr>
                <a:picLocks noChangeAspect="1"/>
              </p:cNvPicPr>
              <p:nvPr/>
            </p:nvPicPr>
            <p:blipFill>
              <a:blip r:embed="rId6"/>
              <a:stretch>
                <a:fillRect/>
              </a:stretch>
            </p:blipFill>
            <p:spPr>
              <a:xfrm>
                <a:off x="18140051" y="21984108"/>
                <a:ext cx="5989156" cy="1906531"/>
              </a:xfrm>
              <a:prstGeom prst="rect">
                <a:avLst/>
              </a:prstGeom>
            </p:spPr>
          </p:pic>
        </p:grpSp>
        <p:pic>
          <p:nvPicPr>
            <p:cNvPr id="27" name="Picture 26" descr="A graphic of a magnifying glass and a graph&#10;&#10;Description automatically generated">
              <a:extLst>
                <a:ext uri="{FF2B5EF4-FFF2-40B4-BE49-F238E27FC236}">
                  <a16:creationId xmlns:a16="http://schemas.microsoft.com/office/drawing/2014/main" id="{DE629E11-9E64-6FB0-3F14-BB20D9D280A8}"/>
                </a:ext>
              </a:extLst>
            </p:cNvPr>
            <p:cNvPicPr>
              <a:picLocks noChangeAspect="1"/>
            </p:cNvPicPr>
            <p:nvPr/>
          </p:nvPicPr>
          <p:blipFill rotWithShape="1">
            <a:blip r:embed="rId7"/>
            <a:srcRect r="31270"/>
            <a:stretch/>
          </p:blipFill>
          <p:spPr>
            <a:xfrm>
              <a:off x="25100901" y="21581131"/>
              <a:ext cx="3445660" cy="2821832"/>
            </a:xfrm>
            <a:prstGeom prst="rect">
              <a:avLst/>
            </a:prstGeom>
          </p:spPr>
        </p:pic>
      </p:grpSp>
      <p:sp>
        <p:nvSpPr>
          <p:cNvPr id="29" name="TextBox 28">
            <a:extLst>
              <a:ext uri="{FF2B5EF4-FFF2-40B4-BE49-F238E27FC236}">
                <a16:creationId xmlns:a16="http://schemas.microsoft.com/office/drawing/2014/main" id="{F5B672B3-D1D1-18B6-3CF3-B179D68CA98B}"/>
              </a:ext>
            </a:extLst>
          </p:cNvPr>
          <p:cNvSpPr txBox="1"/>
          <p:nvPr/>
        </p:nvSpPr>
        <p:spPr>
          <a:xfrm>
            <a:off x="1684486" y="17410361"/>
            <a:ext cx="8786192" cy="1077218"/>
          </a:xfrm>
          <a:prstGeom prst="rect">
            <a:avLst/>
          </a:prstGeom>
          <a:noFill/>
        </p:spPr>
        <p:txBody>
          <a:bodyPr wrap="square" rtlCol="0">
            <a:spAutoFit/>
          </a:bodyPr>
          <a:lstStyle/>
          <a:p>
            <a:r>
              <a:rPr lang="en-US" sz="3200" b="1" i="1" dirty="0">
                <a:latin typeface="Helvetica" pitchFamily="2" charset="0"/>
              </a:rPr>
              <a:t>IMAGE OF A DEEPBRYO</a:t>
            </a:r>
          </a:p>
          <a:p>
            <a:r>
              <a:rPr lang="en-US" sz="3200" i="1" dirty="0">
                <a:latin typeface="Helvetica" pitchFamily="2" charset="0"/>
              </a:rPr>
              <a:t>(MHR.7458_deepbryo)</a:t>
            </a:r>
          </a:p>
        </p:txBody>
      </p:sp>
      <p:pic>
        <p:nvPicPr>
          <p:cNvPr id="33" name="Picture 32" descr="A white box with a round object in it&#10;&#10;Description automatically generated">
            <a:extLst>
              <a:ext uri="{FF2B5EF4-FFF2-40B4-BE49-F238E27FC236}">
                <a16:creationId xmlns:a16="http://schemas.microsoft.com/office/drawing/2014/main" id="{05DB39C7-1576-D482-4E81-7AAF839E0303}"/>
              </a:ext>
            </a:extLst>
          </p:cNvPr>
          <p:cNvPicPr>
            <a:picLocks noChangeAspect="1"/>
          </p:cNvPicPr>
          <p:nvPr/>
        </p:nvPicPr>
        <p:blipFill rotWithShape="1">
          <a:blip r:embed="rId8"/>
          <a:srcRect t="-393" b="1"/>
          <a:stretch/>
        </p:blipFill>
        <p:spPr>
          <a:xfrm>
            <a:off x="903445" y="10281109"/>
            <a:ext cx="4358178" cy="3281466"/>
          </a:xfrm>
          <a:prstGeom prst="rect">
            <a:avLst/>
          </a:prstGeom>
        </p:spPr>
      </p:pic>
      <p:sp>
        <p:nvSpPr>
          <p:cNvPr id="35" name="Oval 34">
            <a:extLst>
              <a:ext uri="{FF2B5EF4-FFF2-40B4-BE49-F238E27FC236}">
                <a16:creationId xmlns:a16="http://schemas.microsoft.com/office/drawing/2014/main" id="{42AB1B72-9CA3-56D1-38DD-29EAFED58085}"/>
              </a:ext>
            </a:extLst>
          </p:cNvPr>
          <p:cNvSpPr/>
          <p:nvPr/>
        </p:nvSpPr>
        <p:spPr>
          <a:xfrm flipH="1">
            <a:off x="10891379" y="7184948"/>
            <a:ext cx="2011462" cy="1805943"/>
          </a:xfrm>
          <a:prstGeom prst="ellipse">
            <a:avLst/>
          </a:prstGeom>
          <a:solidFill>
            <a:srgbClr val="F3F1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Oval 35">
            <a:extLst>
              <a:ext uri="{FF2B5EF4-FFF2-40B4-BE49-F238E27FC236}">
                <a16:creationId xmlns:a16="http://schemas.microsoft.com/office/drawing/2014/main" id="{49446162-4585-1AC7-974B-2C6CAD61310B}"/>
              </a:ext>
            </a:extLst>
          </p:cNvPr>
          <p:cNvSpPr/>
          <p:nvPr/>
        </p:nvSpPr>
        <p:spPr>
          <a:xfrm flipH="1">
            <a:off x="10534951" y="9255382"/>
            <a:ext cx="2011462" cy="1805943"/>
          </a:xfrm>
          <a:prstGeom prst="ellipse">
            <a:avLst/>
          </a:prstGeom>
          <a:solidFill>
            <a:srgbClr val="FE79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DE8B6459-4130-B3AF-D116-2CA77B98C0D3}"/>
              </a:ext>
            </a:extLst>
          </p:cNvPr>
          <p:cNvSpPr/>
          <p:nvPr/>
        </p:nvSpPr>
        <p:spPr>
          <a:xfrm flipH="1">
            <a:off x="13715027" y="7503791"/>
            <a:ext cx="2011462" cy="1805943"/>
          </a:xfrm>
          <a:prstGeom prst="ellipse">
            <a:avLst/>
          </a:prstGeom>
          <a:solidFill>
            <a:srgbClr val="8F47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8" name="Oval 37">
            <a:extLst>
              <a:ext uri="{FF2B5EF4-FFF2-40B4-BE49-F238E27FC236}">
                <a16:creationId xmlns:a16="http://schemas.microsoft.com/office/drawing/2014/main" id="{735299BA-5E44-137F-D5A8-B690E4A72387}"/>
              </a:ext>
            </a:extLst>
          </p:cNvPr>
          <p:cNvSpPr/>
          <p:nvPr/>
        </p:nvSpPr>
        <p:spPr>
          <a:xfrm flipH="1">
            <a:off x="13078206" y="9677724"/>
            <a:ext cx="2011462" cy="1805943"/>
          </a:xfrm>
          <a:prstGeom prst="ellipse">
            <a:avLst/>
          </a:prstGeom>
          <a:solidFill>
            <a:srgbClr val="C6EB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9" name="Oval 38">
            <a:extLst>
              <a:ext uri="{FF2B5EF4-FFF2-40B4-BE49-F238E27FC236}">
                <a16:creationId xmlns:a16="http://schemas.microsoft.com/office/drawing/2014/main" id="{0CBFF521-C34D-F4A2-8148-9CF98AC338D1}"/>
              </a:ext>
            </a:extLst>
          </p:cNvPr>
          <p:cNvSpPr/>
          <p:nvPr/>
        </p:nvSpPr>
        <p:spPr>
          <a:xfrm flipH="1">
            <a:off x="16153254" y="8569643"/>
            <a:ext cx="2011462" cy="1805943"/>
          </a:xfrm>
          <a:prstGeom prst="ellipse">
            <a:avLst/>
          </a:prstGeom>
          <a:solidFill>
            <a:srgbClr val="ACF3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0" name="TextBox 39">
            <a:extLst>
              <a:ext uri="{FF2B5EF4-FFF2-40B4-BE49-F238E27FC236}">
                <a16:creationId xmlns:a16="http://schemas.microsoft.com/office/drawing/2014/main" id="{60D16DEC-853A-AFA9-44EF-68B83724D2E7}"/>
              </a:ext>
            </a:extLst>
          </p:cNvPr>
          <p:cNvSpPr txBox="1"/>
          <p:nvPr/>
        </p:nvSpPr>
        <p:spPr>
          <a:xfrm>
            <a:off x="5307764" y="11925370"/>
            <a:ext cx="8786192" cy="2062103"/>
          </a:xfrm>
          <a:prstGeom prst="rect">
            <a:avLst/>
          </a:prstGeom>
          <a:noFill/>
        </p:spPr>
        <p:txBody>
          <a:bodyPr wrap="square" rtlCol="0">
            <a:spAutoFit/>
          </a:bodyPr>
          <a:lstStyle/>
          <a:p>
            <a:r>
              <a:rPr lang="en-US" sz="3200" b="1" i="1" dirty="0">
                <a:latin typeface="Helvetica" pitchFamily="2" charset="0"/>
              </a:rPr>
              <a:t>IMAGE SPECIES</a:t>
            </a:r>
          </a:p>
          <a:p>
            <a:r>
              <a:rPr lang="en-US" sz="3200" i="1" dirty="0">
                <a:latin typeface="Helvetica" pitchFamily="2" charset="0"/>
              </a:rPr>
              <a:t>M.agonistes_MHR.9749, M.discors_MHR.7380, </a:t>
            </a:r>
          </a:p>
          <a:p>
            <a:r>
              <a:rPr lang="en-US" sz="3200" i="1" dirty="0">
                <a:latin typeface="Helvetica" pitchFamily="2" charset="0"/>
              </a:rPr>
              <a:t>M.intermedia_MHR.7458, M.speculum_MHR.6550</a:t>
            </a:r>
          </a:p>
        </p:txBody>
      </p:sp>
      <p:sp>
        <p:nvSpPr>
          <p:cNvPr id="2" name="TextBox 1">
            <a:extLst>
              <a:ext uri="{FF2B5EF4-FFF2-40B4-BE49-F238E27FC236}">
                <a16:creationId xmlns:a16="http://schemas.microsoft.com/office/drawing/2014/main" id="{E4AC73CC-BAB6-A9F2-08EC-45A89FF70265}"/>
              </a:ext>
            </a:extLst>
          </p:cNvPr>
          <p:cNvSpPr txBox="1"/>
          <p:nvPr/>
        </p:nvSpPr>
        <p:spPr>
          <a:xfrm>
            <a:off x="18164716" y="7518450"/>
            <a:ext cx="8786192" cy="1569660"/>
          </a:xfrm>
          <a:prstGeom prst="rect">
            <a:avLst/>
          </a:prstGeom>
          <a:noFill/>
        </p:spPr>
        <p:txBody>
          <a:bodyPr wrap="square" rtlCol="0">
            <a:spAutoFit/>
          </a:bodyPr>
          <a:lstStyle/>
          <a:p>
            <a:r>
              <a:rPr lang="en-US" sz="3200" b="1" i="1" dirty="0">
                <a:latin typeface="Helvetica" pitchFamily="2" charset="0"/>
              </a:rPr>
              <a:t>FIGURE – ROTATION</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8679 top, right, bottom, left</a:t>
            </a:r>
          </a:p>
        </p:txBody>
      </p:sp>
      <p:pic>
        <p:nvPicPr>
          <p:cNvPr id="4" name="Picture 3" descr="A close-up of a microscope&#10;&#10;Description automatically generated">
            <a:extLst>
              <a:ext uri="{FF2B5EF4-FFF2-40B4-BE49-F238E27FC236}">
                <a16:creationId xmlns:a16="http://schemas.microsoft.com/office/drawing/2014/main" id="{2083E815-452E-D2B9-C107-39F7D54E89CE}"/>
              </a:ext>
            </a:extLst>
          </p:cNvPr>
          <p:cNvPicPr>
            <a:picLocks noChangeAspect="1"/>
          </p:cNvPicPr>
          <p:nvPr/>
        </p:nvPicPr>
        <p:blipFill>
          <a:blip r:embed="rId9"/>
          <a:stretch>
            <a:fillRect/>
          </a:stretch>
        </p:blipFill>
        <p:spPr>
          <a:xfrm>
            <a:off x="1481652" y="18448497"/>
            <a:ext cx="5180456" cy="3871543"/>
          </a:xfrm>
          <a:prstGeom prst="rect">
            <a:avLst/>
          </a:prstGeom>
        </p:spPr>
      </p:pic>
      <p:pic>
        <p:nvPicPr>
          <p:cNvPr id="6" name="Picture 5">
            <a:extLst>
              <a:ext uri="{FF2B5EF4-FFF2-40B4-BE49-F238E27FC236}">
                <a16:creationId xmlns:a16="http://schemas.microsoft.com/office/drawing/2014/main" id="{1A42E9A3-88B2-ABB2-2F96-CA21260FD807}"/>
              </a:ext>
            </a:extLst>
          </p:cNvPr>
          <p:cNvPicPr>
            <a:picLocks noChangeAspect="1"/>
          </p:cNvPicPr>
          <p:nvPr/>
        </p:nvPicPr>
        <p:blipFill>
          <a:blip r:embed="rId10"/>
          <a:stretch>
            <a:fillRect/>
          </a:stretch>
        </p:blipFill>
        <p:spPr>
          <a:xfrm>
            <a:off x="6929734" y="18036851"/>
            <a:ext cx="3113882" cy="3113882"/>
          </a:xfrm>
          <a:prstGeom prst="roundRect">
            <a:avLst/>
          </a:prstGeom>
        </p:spPr>
      </p:pic>
    </p:spTree>
    <p:extLst>
      <p:ext uri="{BB962C8B-B14F-4D97-AF65-F5344CB8AC3E}">
        <p14:creationId xmlns:p14="http://schemas.microsoft.com/office/powerpoint/2010/main" val="3102672856"/>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7DC9E-8CDE-89F0-C9FE-412E3A41855D}"/>
              </a:ext>
            </a:extLst>
          </p:cNvPr>
          <p:cNvSpPr txBox="1"/>
          <p:nvPr/>
        </p:nvSpPr>
        <p:spPr>
          <a:xfrm>
            <a:off x="1583308" y="549463"/>
            <a:ext cx="8786192" cy="2062103"/>
          </a:xfrm>
          <a:prstGeom prst="rect">
            <a:avLst/>
          </a:prstGeom>
          <a:noFill/>
        </p:spPr>
        <p:txBody>
          <a:bodyPr wrap="square" rtlCol="0">
            <a:spAutoFit/>
          </a:bodyPr>
          <a:lstStyle/>
          <a:p>
            <a:r>
              <a:rPr lang="en-US" sz="3200" b="1" i="1" dirty="0">
                <a:latin typeface="Helvetica" pitchFamily="2" charset="0"/>
              </a:rPr>
              <a:t>FIGURE – DISTORTION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Series of 6835_KAH_1_box4_img2, 3, 4, 5</a:t>
            </a:r>
          </a:p>
          <a:p>
            <a:pPr marL="457200" indent="-457200">
              <a:buFontTx/>
              <a:buChar char="-"/>
            </a:pPr>
            <a:endParaRPr lang="en-NO" sz="3200" b="1" dirty="0">
              <a:latin typeface="Helvetica" pitchFamily="2" charset="0"/>
            </a:endParaRPr>
          </a:p>
        </p:txBody>
      </p:sp>
      <p:grpSp>
        <p:nvGrpSpPr>
          <p:cNvPr id="88" name="Group 87">
            <a:extLst>
              <a:ext uri="{FF2B5EF4-FFF2-40B4-BE49-F238E27FC236}">
                <a16:creationId xmlns:a16="http://schemas.microsoft.com/office/drawing/2014/main" id="{01777417-0112-A850-A6F7-27A6C9FBEE19}"/>
              </a:ext>
            </a:extLst>
          </p:cNvPr>
          <p:cNvGrpSpPr/>
          <p:nvPr/>
        </p:nvGrpSpPr>
        <p:grpSpPr>
          <a:xfrm>
            <a:off x="11031004" y="10154412"/>
            <a:ext cx="18288000" cy="3442716"/>
            <a:chOff x="11031004" y="10154412"/>
            <a:chExt cx="18288000" cy="3442716"/>
          </a:xfrm>
        </p:grpSpPr>
        <p:pic>
          <p:nvPicPr>
            <p:cNvPr id="12" name="Picture 11" descr="A close-up of a white surface&#10;&#10;Description automatically generated">
              <a:extLst>
                <a:ext uri="{FF2B5EF4-FFF2-40B4-BE49-F238E27FC236}">
                  <a16:creationId xmlns:a16="http://schemas.microsoft.com/office/drawing/2014/main" id="{2CAE1B46-C69F-3E2D-0C04-E1B9667A51CF}"/>
                </a:ext>
              </a:extLst>
            </p:cNvPr>
            <p:cNvPicPr>
              <a:picLocks noChangeAspect="1"/>
            </p:cNvPicPr>
            <p:nvPr/>
          </p:nvPicPr>
          <p:blipFill>
            <a:blip r:embed="rId3"/>
            <a:stretch>
              <a:fillRect/>
            </a:stretch>
          </p:blipFill>
          <p:spPr>
            <a:xfrm>
              <a:off x="11031004" y="10154412"/>
              <a:ext cx="4572000" cy="3429000"/>
            </a:xfrm>
            <a:prstGeom prst="rect">
              <a:avLst/>
            </a:prstGeom>
            <a:ln>
              <a:solidFill>
                <a:schemeClr val="tx1"/>
              </a:solidFill>
            </a:ln>
          </p:spPr>
        </p:pic>
        <p:pic>
          <p:nvPicPr>
            <p:cNvPr id="14" name="Picture 13" descr="A close-up of a white surface&#10;&#10;Description automatically generated">
              <a:extLst>
                <a:ext uri="{FF2B5EF4-FFF2-40B4-BE49-F238E27FC236}">
                  <a16:creationId xmlns:a16="http://schemas.microsoft.com/office/drawing/2014/main" id="{443C08E9-4815-A026-5088-4DC78D647E04}"/>
                </a:ext>
              </a:extLst>
            </p:cNvPr>
            <p:cNvPicPr>
              <a:picLocks noChangeAspect="1"/>
            </p:cNvPicPr>
            <p:nvPr/>
          </p:nvPicPr>
          <p:blipFill>
            <a:blip r:embed="rId4"/>
            <a:stretch>
              <a:fillRect/>
            </a:stretch>
          </p:blipFill>
          <p:spPr>
            <a:xfrm>
              <a:off x="15603004" y="10154412"/>
              <a:ext cx="4572000" cy="3429000"/>
            </a:xfrm>
            <a:prstGeom prst="rect">
              <a:avLst/>
            </a:prstGeom>
            <a:ln>
              <a:solidFill>
                <a:schemeClr val="tx1"/>
              </a:solidFill>
            </a:ln>
          </p:spPr>
        </p:pic>
        <p:pic>
          <p:nvPicPr>
            <p:cNvPr id="16" name="Picture 15" descr="A close-up of a white surface&#10;&#10;Description automatically generated">
              <a:extLst>
                <a:ext uri="{FF2B5EF4-FFF2-40B4-BE49-F238E27FC236}">
                  <a16:creationId xmlns:a16="http://schemas.microsoft.com/office/drawing/2014/main" id="{6F517877-ECC7-2706-3CFC-1C2A38C67B11}"/>
                </a:ext>
              </a:extLst>
            </p:cNvPr>
            <p:cNvPicPr>
              <a:picLocks noChangeAspect="1"/>
            </p:cNvPicPr>
            <p:nvPr/>
          </p:nvPicPr>
          <p:blipFill>
            <a:blip r:embed="rId5"/>
            <a:stretch>
              <a:fillRect/>
            </a:stretch>
          </p:blipFill>
          <p:spPr>
            <a:xfrm>
              <a:off x="20175004" y="10168128"/>
              <a:ext cx="4572000" cy="3429000"/>
            </a:xfrm>
            <a:prstGeom prst="rect">
              <a:avLst/>
            </a:prstGeom>
            <a:ln>
              <a:solidFill>
                <a:schemeClr val="tx1"/>
              </a:solidFill>
            </a:ln>
          </p:spPr>
        </p:pic>
        <p:pic>
          <p:nvPicPr>
            <p:cNvPr id="18" name="Picture 17" descr="A close-up of a white surface&#10;&#10;Description automatically generated">
              <a:extLst>
                <a:ext uri="{FF2B5EF4-FFF2-40B4-BE49-F238E27FC236}">
                  <a16:creationId xmlns:a16="http://schemas.microsoft.com/office/drawing/2014/main" id="{B3D6465E-8E30-C35D-CAE6-00D4DA7FDE1F}"/>
                </a:ext>
              </a:extLst>
            </p:cNvPr>
            <p:cNvPicPr>
              <a:picLocks noChangeAspect="1"/>
            </p:cNvPicPr>
            <p:nvPr/>
          </p:nvPicPr>
          <p:blipFill>
            <a:blip r:embed="rId5"/>
            <a:stretch>
              <a:fillRect/>
            </a:stretch>
          </p:blipFill>
          <p:spPr>
            <a:xfrm>
              <a:off x="24747004" y="10154412"/>
              <a:ext cx="4572000" cy="3429000"/>
            </a:xfrm>
            <a:prstGeom prst="rect">
              <a:avLst/>
            </a:prstGeom>
            <a:ln>
              <a:solidFill>
                <a:schemeClr val="tx1"/>
              </a:solidFill>
            </a:ln>
          </p:spPr>
        </p:pic>
        <p:sp>
          <p:nvSpPr>
            <p:cNvPr id="19" name="5-Point Star 18">
              <a:extLst>
                <a:ext uri="{FF2B5EF4-FFF2-40B4-BE49-F238E27FC236}">
                  <a16:creationId xmlns:a16="http://schemas.microsoft.com/office/drawing/2014/main" id="{949B4493-CD46-3109-C49A-4128C96889AC}"/>
                </a:ext>
              </a:extLst>
            </p:cNvPr>
            <p:cNvSpPr/>
            <p:nvPr/>
          </p:nvSpPr>
          <p:spPr>
            <a:xfrm>
              <a:off x="14351000" y="12115800"/>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5-Point Star 19">
              <a:extLst>
                <a:ext uri="{FF2B5EF4-FFF2-40B4-BE49-F238E27FC236}">
                  <a16:creationId xmlns:a16="http://schemas.microsoft.com/office/drawing/2014/main" id="{152D4AE4-9DC8-7B44-EC31-92E08A0E9E19}"/>
                </a:ext>
              </a:extLst>
            </p:cNvPr>
            <p:cNvSpPr/>
            <p:nvPr/>
          </p:nvSpPr>
          <p:spPr>
            <a:xfrm>
              <a:off x="14529308" y="116220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5-Point Star 20">
              <a:extLst>
                <a:ext uri="{FF2B5EF4-FFF2-40B4-BE49-F238E27FC236}">
                  <a16:creationId xmlns:a16="http://schemas.microsoft.com/office/drawing/2014/main" id="{61690439-2CA8-3137-D9A0-9302C36C8C23}"/>
                </a:ext>
              </a:extLst>
            </p:cNvPr>
            <p:cNvSpPr/>
            <p:nvPr/>
          </p:nvSpPr>
          <p:spPr>
            <a:xfrm>
              <a:off x="14190980" y="1103909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2" name="5-Point Star 21">
              <a:extLst>
                <a:ext uri="{FF2B5EF4-FFF2-40B4-BE49-F238E27FC236}">
                  <a16:creationId xmlns:a16="http://schemas.microsoft.com/office/drawing/2014/main" id="{CFB777DB-8E32-F7F8-4018-B775D6ECC6CB}"/>
                </a:ext>
              </a:extLst>
            </p:cNvPr>
            <p:cNvSpPr/>
            <p:nvPr/>
          </p:nvSpPr>
          <p:spPr>
            <a:xfrm>
              <a:off x="13870940" y="118506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 name="5-Point Star 22">
              <a:extLst>
                <a:ext uri="{FF2B5EF4-FFF2-40B4-BE49-F238E27FC236}">
                  <a16:creationId xmlns:a16="http://schemas.microsoft.com/office/drawing/2014/main" id="{5C73350F-F3D2-0BE7-B407-5BDD48EFEBB7}"/>
                </a:ext>
              </a:extLst>
            </p:cNvPr>
            <p:cNvSpPr/>
            <p:nvPr/>
          </p:nvSpPr>
          <p:spPr>
            <a:xfrm>
              <a:off x="18270728" y="12168378"/>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 name="5-Point Star 23">
              <a:extLst>
                <a:ext uri="{FF2B5EF4-FFF2-40B4-BE49-F238E27FC236}">
                  <a16:creationId xmlns:a16="http://schemas.microsoft.com/office/drawing/2014/main" id="{CD815D8C-0E2B-BEE7-0A3E-81B95F8CA7D0}"/>
                </a:ext>
              </a:extLst>
            </p:cNvPr>
            <p:cNvSpPr/>
            <p:nvPr/>
          </p:nvSpPr>
          <p:spPr>
            <a:xfrm>
              <a:off x="18364054" y="115077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5-Point Star 24">
              <a:extLst>
                <a:ext uri="{FF2B5EF4-FFF2-40B4-BE49-F238E27FC236}">
                  <a16:creationId xmlns:a16="http://schemas.microsoft.com/office/drawing/2014/main" id="{3A6CAFC3-39C9-760C-DF9B-DC8EFBF567B4}"/>
                </a:ext>
              </a:extLst>
            </p:cNvPr>
            <p:cNvSpPr/>
            <p:nvPr/>
          </p:nvSpPr>
          <p:spPr>
            <a:xfrm>
              <a:off x="18044014" y="11047095"/>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5-Point Star 25">
              <a:extLst>
                <a:ext uri="{FF2B5EF4-FFF2-40B4-BE49-F238E27FC236}">
                  <a16:creationId xmlns:a16="http://schemas.microsoft.com/office/drawing/2014/main" id="{1A232A45-B5A6-0AFF-E7B5-90CB950E4EEE}"/>
                </a:ext>
              </a:extLst>
            </p:cNvPr>
            <p:cNvSpPr/>
            <p:nvPr/>
          </p:nvSpPr>
          <p:spPr>
            <a:xfrm>
              <a:off x="17723974" y="11830050"/>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7" name="5-Point Star 26">
              <a:extLst>
                <a:ext uri="{FF2B5EF4-FFF2-40B4-BE49-F238E27FC236}">
                  <a16:creationId xmlns:a16="http://schemas.microsoft.com/office/drawing/2014/main" id="{FDAE16A2-C6C6-7618-ED27-09413A2CF98B}"/>
                </a:ext>
              </a:extLst>
            </p:cNvPr>
            <p:cNvSpPr/>
            <p:nvPr/>
          </p:nvSpPr>
          <p:spPr>
            <a:xfrm>
              <a:off x="21980944" y="12168378"/>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5-Point Star 27">
              <a:extLst>
                <a:ext uri="{FF2B5EF4-FFF2-40B4-BE49-F238E27FC236}">
                  <a16:creationId xmlns:a16="http://schemas.microsoft.com/office/drawing/2014/main" id="{2A8B1AB0-15EB-4992-3E14-CDCEA5785C7C}"/>
                </a:ext>
              </a:extLst>
            </p:cNvPr>
            <p:cNvSpPr/>
            <p:nvPr/>
          </p:nvSpPr>
          <p:spPr>
            <a:xfrm>
              <a:off x="22139078" y="115077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5-Point Star 28">
              <a:extLst>
                <a:ext uri="{FF2B5EF4-FFF2-40B4-BE49-F238E27FC236}">
                  <a16:creationId xmlns:a16="http://schemas.microsoft.com/office/drawing/2014/main" id="{A5B699D6-A579-3468-3FE0-E3A14E7038E8}"/>
                </a:ext>
              </a:extLst>
            </p:cNvPr>
            <p:cNvSpPr/>
            <p:nvPr/>
          </p:nvSpPr>
          <p:spPr>
            <a:xfrm>
              <a:off x="21759240" y="11053953"/>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0" name="5-Point Star 29">
              <a:extLst>
                <a:ext uri="{FF2B5EF4-FFF2-40B4-BE49-F238E27FC236}">
                  <a16:creationId xmlns:a16="http://schemas.microsoft.com/office/drawing/2014/main" id="{FCB1B223-C562-F22A-D511-595011E92D46}"/>
                </a:ext>
              </a:extLst>
            </p:cNvPr>
            <p:cNvSpPr/>
            <p:nvPr/>
          </p:nvSpPr>
          <p:spPr>
            <a:xfrm>
              <a:off x="21505894" y="11830050"/>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5-Point Star 30">
              <a:extLst>
                <a:ext uri="{FF2B5EF4-FFF2-40B4-BE49-F238E27FC236}">
                  <a16:creationId xmlns:a16="http://schemas.microsoft.com/office/drawing/2014/main" id="{584E9F59-FE80-8E4C-2335-89D00CE4C80B}"/>
                </a:ext>
              </a:extLst>
            </p:cNvPr>
            <p:cNvSpPr/>
            <p:nvPr/>
          </p:nvSpPr>
          <p:spPr>
            <a:xfrm>
              <a:off x="26552944" y="1214780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2" name="5-Point Star 31">
              <a:extLst>
                <a:ext uri="{FF2B5EF4-FFF2-40B4-BE49-F238E27FC236}">
                  <a16:creationId xmlns:a16="http://schemas.microsoft.com/office/drawing/2014/main" id="{9F3DA65F-8390-B397-7078-4F17645C0372}"/>
                </a:ext>
              </a:extLst>
            </p:cNvPr>
            <p:cNvSpPr/>
            <p:nvPr/>
          </p:nvSpPr>
          <p:spPr>
            <a:xfrm>
              <a:off x="26711078" y="115077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3" name="5-Point Star 32">
              <a:extLst>
                <a:ext uri="{FF2B5EF4-FFF2-40B4-BE49-F238E27FC236}">
                  <a16:creationId xmlns:a16="http://schemas.microsoft.com/office/drawing/2014/main" id="{A574028F-940F-1DB3-BEEC-5BF20121B268}"/>
                </a:ext>
              </a:extLst>
            </p:cNvPr>
            <p:cNvSpPr/>
            <p:nvPr/>
          </p:nvSpPr>
          <p:spPr>
            <a:xfrm>
              <a:off x="26331240" y="11053953"/>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5-Point Star 33">
              <a:extLst>
                <a:ext uri="{FF2B5EF4-FFF2-40B4-BE49-F238E27FC236}">
                  <a16:creationId xmlns:a16="http://schemas.microsoft.com/office/drawing/2014/main" id="{769AB47C-022D-5473-0AF8-74EBB293DB42}"/>
                </a:ext>
              </a:extLst>
            </p:cNvPr>
            <p:cNvSpPr/>
            <p:nvPr/>
          </p:nvSpPr>
          <p:spPr>
            <a:xfrm>
              <a:off x="26013162" y="117363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86" name="Group 85">
            <a:extLst>
              <a:ext uri="{FF2B5EF4-FFF2-40B4-BE49-F238E27FC236}">
                <a16:creationId xmlns:a16="http://schemas.microsoft.com/office/drawing/2014/main" id="{A94D7E5E-C75C-7A7E-CC37-29FBED447DD2}"/>
              </a:ext>
            </a:extLst>
          </p:cNvPr>
          <p:cNvGrpSpPr/>
          <p:nvPr/>
        </p:nvGrpSpPr>
        <p:grpSpPr>
          <a:xfrm>
            <a:off x="1514244" y="2830703"/>
            <a:ext cx="7372583" cy="14052350"/>
            <a:chOff x="1514244" y="2830703"/>
            <a:chExt cx="7372583" cy="14052350"/>
          </a:xfrm>
        </p:grpSpPr>
        <p:pic>
          <p:nvPicPr>
            <p:cNvPr id="37" name="Picture 36" descr="A screenshot of a video game&#10;&#10;Description automatically generated">
              <a:extLst>
                <a:ext uri="{FF2B5EF4-FFF2-40B4-BE49-F238E27FC236}">
                  <a16:creationId xmlns:a16="http://schemas.microsoft.com/office/drawing/2014/main" id="{30E4E4EB-BD63-56D0-3D54-A7082C8F1E4E}"/>
                </a:ext>
              </a:extLst>
            </p:cNvPr>
            <p:cNvPicPr>
              <a:picLocks noChangeAspect="1"/>
            </p:cNvPicPr>
            <p:nvPr/>
          </p:nvPicPr>
          <p:blipFill rotWithShape="1">
            <a:blip r:embed="rId6"/>
            <a:srcRect l="7474" b="12776"/>
            <a:stretch/>
          </p:blipFill>
          <p:spPr>
            <a:xfrm>
              <a:off x="2261937" y="2830704"/>
              <a:ext cx="6613788" cy="4455684"/>
            </a:xfrm>
            <a:prstGeom prst="rect">
              <a:avLst/>
            </a:prstGeom>
          </p:spPr>
        </p:pic>
        <p:pic>
          <p:nvPicPr>
            <p:cNvPr id="39" name="Picture 38" descr="A screenshot of a computer&#10;&#10;Description automatically generated">
              <a:extLst>
                <a:ext uri="{FF2B5EF4-FFF2-40B4-BE49-F238E27FC236}">
                  <a16:creationId xmlns:a16="http://schemas.microsoft.com/office/drawing/2014/main" id="{E5086625-7940-0D16-61B5-79B0200CBAF0}"/>
                </a:ext>
              </a:extLst>
            </p:cNvPr>
            <p:cNvPicPr>
              <a:picLocks noChangeAspect="1"/>
            </p:cNvPicPr>
            <p:nvPr/>
          </p:nvPicPr>
          <p:blipFill rotWithShape="1">
            <a:blip r:embed="rId7"/>
            <a:srcRect l="7474" b="12776"/>
            <a:stretch/>
          </p:blipFill>
          <p:spPr>
            <a:xfrm>
              <a:off x="2114499" y="7304024"/>
              <a:ext cx="6613789" cy="4455685"/>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C8522B74-F0D2-A928-61D8-B62F949A9011}"/>
                </a:ext>
              </a:extLst>
            </p:cNvPr>
            <p:cNvPicPr>
              <a:picLocks noChangeAspect="1"/>
            </p:cNvPicPr>
            <p:nvPr/>
          </p:nvPicPr>
          <p:blipFill rotWithShape="1">
            <a:blip r:embed="rId8"/>
            <a:srcRect l="7319"/>
            <a:stretch/>
          </p:blipFill>
          <p:spPr>
            <a:xfrm>
              <a:off x="2261937" y="11774732"/>
              <a:ext cx="6624890" cy="5108321"/>
            </a:xfrm>
            <a:prstGeom prst="rect">
              <a:avLst/>
            </a:prstGeom>
          </p:spPr>
        </p:pic>
        <p:sp>
          <p:nvSpPr>
            <p:cNvPr id="42" name="TextBox 41">
              <a:extLst>
                <a:ext uri="{FF2B5EF4-FFF2-40B4-BE49-F238E27FC236}">
                  <a16:creationId xmlns:a16="http://schemas.microsoft.com/office/drawing/2014/main" id="{3B926E2C-53E8-351B-17BA-5290C470DA33}"/>
                </a:ext>
              </a:extLst>
            </p:cNvPr>
            <p:cNvSpPr txBox="1"/>
            <p:nvPr/>
          </p:nvSpPr>
          <p:spPr>
            <a:xfrm>
              <a:off x="2946400" y="7304024"/>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43" name="TextBox 42">
              <a:extLst>
                <a:ext uri="{FF2B5EF4-FFF2-40B4-BE49-F238E27FC236}">
                  <a16:creationId xmlns:a16="http://schemas.microsoft.com/office/drawing/2014/main" id="{1BAE85D1-256B-8997-CCE3-7DA40C044E97}"/>
                </a:ext>
              </a:extLst>
            </p:cNvPr>
            <p:cNvSpPr txBox="1"/>
            <p:nvPr/>
          </p:nvSpPr>
          <p:spPr>
            <a:xfrm>
              <a:off x="2809518" y="2833316"/>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44" name="TextBox 43">
              <a:extLst>
                <a:ext uri="{FF2B5EF4-FFF2-40B4-BE49-F238E27FC236}">
                  <a16:creationId xmlns:a16="http://schemas.microsoft.com/office/drawing/2014/main" id="{88235591-D7AA-784E-BE06-9987AA1A30CD}"/>
                </a:ext>
              </a:extLst>
            </p:cNvPr>
            <p:cNvSpPr txBox="1"/>
            <p:nvPr/>
          </p:nvSpPr>
          <p:spPr>
            <a:xfrm>
              <a:off x="2775343" y="11774732"/>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grpSp>
          <p:nvGrpSpPr>
            <p:cNvPr id="54" name="Group 53">
              <a:extLst>
                <a:ext uri="{FF2B5EF4-FFF2-40B4-BE49-F238E27FC236}">
                  <a16:creationId xmlns:a16="http://schemas.microsoft.com/office/drawing/2014/main" id="{9054A538-30D5-0E59-BE3B-E28E0B636300}"/>
                </a:ext>
              </a:extLst>
            </p:cNvPr>
            <p:cNvGrpSpPr/>
            <p:nvPr/>
          </p:nvGrpSpPr>
          <p:grpSpPr>
            <a:xfrm>
              <a:off x="7696257" y="5760094"/>
              <a:ext cx="1040143" cy="1221480"/>
              <a:chOff x="10446004" y="3038000"/>
              <a:chExt cx="4243324" cy="4983099"/>
            </a:xfrm>
          </p:grpSpPr>
          <p:pic>
            <p:nvPicPr>
              <p:cNvPr id="46" name="Picture 45" descr="A close-up of a white surface&#10;&#10;Description automatically generated">
                <a:extLst>
                  <a:ext uri="{FF2B5EF4-FFF2-40B4-BE49-F238E27FC236}">
                    <a16:creationId xmlns:a16="http://schemas.microsoft.com/office/drawing/2014/main" id="{D402009F-4F1E-2039-BB69-E146F1BF6C9C}"/>
                  </a:ext>
                </a:extLst>
              </p:cNvPr>
              <p:cNvPicPr>
                <a:picLocks noChangeAspect="1"/>
              </p:cNvPicPr>
              <p:nvPr/>
            </p:nvPicPr>
            <p:blipFill rotWithShape="1">
              <a:blip r:embed="rId5"/>
              <a:srcRect l="20961" t="15411" r="39470" b="22631"/>
              <a:stretch/>
            </p:blipFill>
            <p:spPr>
              <a:xfrm>
                <a:off x="10446004" y="3038000"/>
                <a:ext cx="4243324" cy="4983099"/>
              </a:xfrm>
              <a:prstGeom prst="rect">
                <a:avLst/>
              </a:prstGeom>
              <a:ln>
                <a:solidFill>
                  <a:schemeClr val="tx1"/>
                </a:solidFill>
              </a:ln>
            </p:spPr>
          </p:pic>
          <p:grpSp>
            <p:nvGrpSpPr>
              <p:cNvPr id="53" name="Group 52">
                <a:extLst>
                  <a:ext uri="{FF2B5EF4-FFF2-40B4-BE49-F238E27FC236}">
                    <a16:creationId xmlns:a16="http://schemas.microsoft.com/office/drawing/2014/main" id="{63C7AFD6-F29B-185C-AF08-8E98BE1A9D7E}"/>
                  </a:ext>
                </a:extLst>
              </p:cNvPr>
              <p:cNvGrpSpPr/>
              <p:nvPr/>
            </p:nvGrpSpPr>
            <p:grpSpPr>
              <a:xfrm>
                <a:off x="11004884" y="3288632"/>
                <a:ext cx="3336758" cy="4106779"/>
                <a:chOff x="11004884" y="3288632"/>
                <a:chExt cx="3336758" cy="4106779"/>
              </a:xfrm>
            </p:grpSpPr>
            <p:sp>
              <p:nvSpPr>
                <p:cNvPr id="49" name="Freeform 48">
                  <a:extLst>
                    <a:ext uri="{FF2B5EF4-FFF2-40B4-BE49-F238E27FC236}">
                      <a16:creationId xmlns:a16="http://schemas.microsoft.com/office/drawing/2014/main" id="{523FB63C-3A7A-CED6-A052-C2327250BF7F}"/>
                    </a:ext>
                  </a:extLst>
                </p:cNvPr>
                <p:cNvSpPr/>
                <p:nvPr/>
              </p:nvSpPr>
              <p:spPr>
                <a:xfrm>
                  <a:off x="11582400" y="3288632"/>
                  <a:ext cx="1780674" cy="1748589"/>
                </a:xfrm>
                <a:custGeom>
                  <a:avLst/>
                  <a:gdLst>
                    <a:gd name="connsiteX0" fmla="*/ 160421 w 1780674"/>
                    <a:gd name="connsiteY0" fmla="*/ 577515 h 1748589"/>
                    <a:gd name="connsiteX1" fmla="*/ 272716 w 1780674"/>
                    <a:gd name="connsiteY1" fmla="*/ 449179 h 1748589"/>
                    <a:gd name="connsiteX2" fmla="*/ 304800 w 1780674"/>
                    <a:gd name="connsiteY2" fmla="*/ 417094 h 1748589"/>
                    <a:gd name="connsiteX3" fmla="*/ 385011 w 1780674"/>
                    <a:gd name="connsiteY3" fmla="*/ 304800 h 1748589"/>
                    <a:gd name="connsiteX4" fmla="*/ 465221 w 1780674"/>
                    <a:gd name="connsiteY4" fmla="*/ 208547 h 1748589"/>
                    <a:gd name="connsiteX5" fmla="*/ 513347 w 1780674"/>
                    <a:gd name="connsiteY5" fmla="*/ 192505 h 1748589"/>
                    <a:gd name="connsiteX6" fmla="*/ 609600 w 1780674"/>
                    <a:gd name="connsiteY6" fmla="*/ 144379 h 1748589"/>
                    <a:gd name="connsiteX7" fmla="*/ 657726 w 1780674"/>
                    <a:gd name="connsiteY7" fmla="*/ 112294 h 1748589"/>
                    <a:gd name="connsiteX8" fmla="*/ 753979 w 1780674"/>
                    <a:gd name="connsiteY8" fmla="*/ 80210 h 1748589"/>
                    <a:gd name="connsiteX9" fmla="*/ 802105 w 1780674"/>
                    <a:gd name="connsiteY9" fmla="*/ 64168 h 1748589"/>
                    <a:gd name="connsiteX10" fmla="*/ 850232 w 1780674"/>
                    <a:gd name="connsiteY10" fmla="*/ 48126 h 1748589"/>
                    <a:gd name="connsiteX11" fmla="*/ 898358 w 1780674"/>
                    <a:gd name="connsiteY11" fmla="*/ 32084 h 1748589"/>
                    <a:gd name="connsiteX12" fmla="*/ 1106905 w 1780674"/>
                    <a:gd name="connsiteY12" fmla="*/ 16042 h 1748589"/>
                    <a:gd name="connsiteX13" fmla="*/ 1187116 w 1780674"/>
                    <a:gd name="connsiteY13" fmla="*/ 0 h 1748589"/>
                    <a:gd name="connsiteX14" fmla="*/ 1395663 w 1780674"/>
                    <a:gd name="connsiteY14" fmla="*/ 32084 h 1748589"/>
                    <a:gd name="connsiteX15" fmla="*/ 1507958 w 1780674"/>
                    <a:gd name="connsiteY15" fmla="*/ 144379 h 1748589"/>
                    <a:gd name="connsiteX16" fmla="*/ 1556084 w 1780674"/>
                    <a:gd name="connsiteY16" fmla="*/ 192505 h 1748589"/>
                    <a:gd name="connsiteX17" fmla="*/ 1588168 w 1780674"/>
                    <a:gd name="connsiteY17" fmla="*/ 240631 h 1748589"/>
                    <a:gd name="connsiteX18" fmla="*/ 1636295 w 1780674"/>
                    <a:gd name="connsiteY18" fmla="*/ 272715 h 1748589"/>
                    <a:gd name="connsiteX19" fmla="*/ 1716505 w 1780674"/>
                    <a:gd name="connsiteY19" fmla="*/ 352926 h 1748589"/>
                    <a:gd name="connsiteX20" fmla="*/ 1764632 w 1780674"/>
                    <a:gd name="connsiteY20" fmla="*/ 497305 h 1748589"/>
                    <a:gd name="connsiteX21" fmla="*/ 1780674 w 1780674"/>
                    <a:gd name="connsiteY21" fmla="*/ 545431 h 1748589"/>
                    <a:gd name="connsiteX22" fmla="*/ 1764632 w 1780674"/>
                    <a:gd name="connsiteY22" fmla="*/ 770021 h 1748589"/>
                    <a:gd name="connsiteX23" fmla="*/ 1748589 w 1780674"/>
                    <a:gd name="connsiteY23" fmla="*/ 818147 h 1748589"/>
                    <a:gd name="connsiteX24" fmla="*/ 1684421 w 1780674"/>
                    <a:gd name="connsiteY24" fmla="*/ 914400 h 1748589"/>
                    <a:gd name="connsiteX25" fmla="*/ 1652337 w 1780674"/>
                    <a:gd name="connsiteY25" fmla="*/ 1010652 h 1748589"/>
                    <a:gd name="connsiteX26" fmla="*/ 1636295 w 1780674"/>
                    <a:gd name="connsiteY26" fmla="*/ 1058779 h 1748589"/>
                    <a:gd name="connsiteX27" fmla="*/ 1604211 w 1780674"/>
                    <a:gd name="connsiteY27" fmla="*/ 1106905 h 1748589"/>
                    <a:gd name="connsiteX28" fmla="*/ 1588168 w 1780674"/>
                    <a:gd name="connsiteY28" fmla="*/ 1155031 h 1748589"/>
                    <a:gd name="connsiteX29" fmla="*/ 1507958 w 1780674"/>
                    <a:gd name="connsiteY29" fmla="*/ 1235242 h 1748589"/>
                    <a:gd name="connsiteX30" fmla="*/ 1475874 w 1780674"/>
                    <a:gd name="connsiteY30" fmla="*/ 1283368 h 1748589"/>
                    <a:gd name="connsiteX31" fmla="*/ 1379621 w 1780674"/>
                    <a:gd name="connsiteY31" fmla="*/ 1363579 h 1748589"/>
                    <a:gd name="connsiteX32" fmla="*/ 1315453 w 1780674"/>
                    <a:gd name="connsiteY32" fmla="*/ 1459831 h 1748589"/>
                    <a:gd name="connsiteX33" fmla="*/ 1155032 w 1780674"/>
                    <a:gd name="connsiteY33" fmla="*/ 1588168 h 1748589"/>
                    <a:gd name="connsiteX34" fmla="*/ 1106905 w 1780674"/>
                    <a:gd name="connsiteY34" fmla="*/ 1620252 h 1748589"/>
                    <a:gd name="connsiteX35" fmla="*/ 1010653 w 1780674"/>
                    <a:gd name="connsiteY35" fmla="*/ 1652336 h 1748589"/>
                    <a:gd name="connsiteX36" fmla="*/ 962526 w 1780674"/>
                    <a:gd name="connsiteY36" fmla="*/ 1668379 h 1748589"/>
                    <a:gd name="connsiteX37" fmla="*/ 898358 w 1780674"/>
                    <a:gd name="connsiteY37" fmla="*/ 1684421 h 1748589"/>
                    <a:gd name="connsiteX38" fmla="*/ 802105 w 1780674"/>
                    <a:gd name="connsiteY38" fmla="*/ 1716505 h 1748589"/>
                    <a:gd name="connsiteX39" fmla="*/ 513347 w 1780674"/>
                    <a:gd name="connsiteY39" fmla="*/ 1748589 h 1748589"/>
                    <a:gd name="connsiteX40" fmla="*/ 224589 w 1780674"/>
                    <a:gd name="connsiteY40" fmla="*/ 1732547 h 1748589"/>
                    <a:gd name="connsiteX41" fmla="*/ 112295 w 1780674"/>
                    <a:gd name="connsiteY41" fmla="*/ 1700463 h 1748589"/>
                    <a:gd name="connsiteX42" fmla="*/ 80211 w 1780674"/>
                    <a:gd name="connsiteY42" fmla="*/ 1652336 h 1748589"/>
                    <a:gd name="connsiteX43" fmla="*/ 16042 w 1780674"/>
                    <a:gd name="connsiteY43" fmla="*/ 1572126 h 1748589"/>
                    <a:gd name="connsiteX44" fmla="*/ 0 w 1780674"/>
                    <a:gd name="connsiteY44" fmla="*/ 1524000 h 1748589"/>
                    <a:gd name="connsiteX45" fmla="*/ 16042 w 1780674"/>
                    <a:gd name="connsiteY45" fmla="*/ 1411705 h 1748589"/>
                    <a:gd name="connsiteX46" fmla="*/ 48126 w 1780674"/>
                    <a:gd name="connsiteY46" fmla="*/ 1315452 h 1748589"/>
                    <a:gd name="connsiteX47" fmla="*/ 80211 w 1780674"/>
                    <a:gd name="connsiteY47" fmla="*/ 1203157 h 1748589"/>
                    <a:gd name="connsiteX48" fmla="*/ 96253 w 1780674"/>
                    <a:gd name="connsiteY48" fmla="*/ 802105 h 1748589"/>
                    <a:gd name="connsiteX49" fmla="*/ 160421 w 1780674"/>
                    <a:gd name="connsiteY49" fmla="*/ 577515 h 174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80674" h="1748589">
                      <a:moveTo>
                        <a:pt x="160421" y="577515"/>
                      </a:moveTo>
                      <a:cubicBezTo>
                        <a:pt x="189832" y="518694"/>
                        <a:pt x="234690" y="491430"/>
                        <a:pt x="272716" y="449179"/>
                      </a:cubicBezTo>
                      <a:cubicBezTo>
                        <a:pt x="282834" y="437937"/>
                        <a:pt x="296410" y="429679"/>
                        <a:pt x="304800" y="417094"/>
                      </a:cubicBezTo>
                      <a:cubicBezTo>
                        <a:pt x="463111" y="179625"/>
                        <a:pt x="209849" y="514994"/>
                        <a:pt x="385011" y="304800"/>
                      </a:cubicBezTo>
                      <a:cubicBezTo>
                        <a:pt x="422004" y="260408"/>
                        <a:pt x="412493" y="243699"/>
                        <a:pt x="465221" y="208547"/>
                      </a:cubicBezTo>
                      <a:cubicBezTo>
                        <a:pt x="479291" y="199167"/>
                        <a:pt x="498222" y="200067"/>
                        <a:pt x="513347" y="192505"/>
                      </a:cubicBezTo>
                      <a:cubicBezTo>
                        <a:pt x="637739" y="130309"/>
                        <a:pt x="488635" y="184701"/>
                        <a:pt x="609600" y="144379"/>
                      </a:cubicBezTo>
                      <a:cubicBezTo>
                        <a:pt x="625642" y="133684"/>
                        <a:pt x="640107" y="120125"/>
                        <a:pt x="657726" y="112294"/>
                      </a:cubicBezTo>
                      <a:cubicBezTo>
                        <a:pt x="688631" y="98558"/>
                        <a:pt x="721895" y="90905"/>
                        <a:pt x="753979" y="80210"/>
                      </a:cubicBezTo>
                      <a:lnTo>
                        <a:pt x="802105" y="64168"/>
                      </a:lnTo>
                      <a:lnTo>
                        <a:pt x="850232" y="48126"/>
                      </a:lnTo>
                      <a:cubicBezTo>
                        <a:pt x="866274" y="42779"/>
                        <a:pt x="881498" y="33381"/>
                        <a:pt x="898358" y="32084"/>
                      </a:cubicBezTo>
                      <a:lnTo>
                        <a:pt x="1106905" y="16042"/>
                      </a:lnTo>
                      <a:cubicBezTo>
                        <a:pt x="1133642" y="10695"/>
                        <a:pt x="1159850" y="0"/>
                        <a:pt x="1187116" y="0"/>
                      </a:cubicBezTo>
                      <a:cubicBezTo>
                        <a:pt x="1311189" y="0"/>
                        <a:pt x="1313286" y="4625"/>
                        <a:pt x="1395663" y="32084"/>
                      </a:cubicBezTo>
                      <a:lnTo>
                        <a:pt x="1507958" y="144379"/>
                      </a:lnTo>
                      <a:cubicBezTo>
                        <a:pt x="1524000" y="160421"/>
                        <a:pt x="1543500" y="173628"/>
                        <a:pt x="1556084" y="192505"/>
                      </a:cubicBezTo>
                      <a:cubicBezTo>
                        <a:pt x="1566779" y="208547"/>
                        <a:pt x="1574535" y="226998"/>
                        <a:pt x="1588168" y="240631"/>
                      </a:cubicBezTo>
                      <a:cubicBezTo>
                        <a:pt x="1601801" y="254264"/>
                        <a:pt x="1621785" y="260019"/>
                        <a:pt x="1636295" y="272715"/>
                      </a:cubicBezTo>
                      <a:cubicBezTo>
                        <a:pt x="1664751" y="297614"/>
                        <a:pt x="1716505" y="352926"/>
                        <a:pt x="1716505" y="352926"/>
                      </a:cubicBezTo>
                      <a:lnTo>
                        <a:pt x="1764632" y="497305"/>
                      </a:lnTo>
                      <a:lnTo>
                        <a:pt x="1780674" y="545431"/>
                      </a:lnTo>
                      <a:cubicBezTo>
                        <a:pt x="1775327" y="620294"/>
                        <a:pt x="1773402" y="695481"/>
                        <a:pt x="1764632" y="770021"/>
                      </a:cubicBezTo>
                      <a:cubicBezTo>
                        <a:pt x="1762656" y="786815"/>
                        <a:pt x="1756801" y="803365"/>
                        <a:pt x="1748589" y="818147"/>
                      </a:cubicBezTo>
                      <a:cubicBezTo>
                        <a:pt x="1729862" y="851855"/>
                        <a:pt x="1696615" y="877818"/>
                        <a:pt x="1684421" y="914400"/>
                      </a:cubicBezTo>
                      <a:lnTo>
                        <a:pt x="1652337" y="1010652"/>
                      </a:lnTo>
                      <a:cubicBezTo>
                        <a:pt x="1646990" y="1026694"/>
                        <a:pt x="1645675" y="1044709"/>
                        <a:pt x="1636295" y="1058779"/>
                      </a:cubicBezTo>
                      <a:cubicBezTo>
                        <a:pt x="1625600" y="1074821"/>
                        <a:pt x="1612833" y="1089660"/>
                        <a:pt x="1604211" y="1106905"/>
                      </a:cubicBezTo>
                      <a:cubicBezTo>
                        <a:pt x="1596649" y="1122030"/>
                        <a:pt x="1598314" y="1141503"/>
                        <a:pt x="1588168" y="1155031"/>
                      </a:cubicBezTo>
                      <a:cubicBezTo>
                        <a:pt x="1565481" y="1185280"/>
                        <a:pt x="1528932" y="1203781"/>
                        <a:pt x="1507958" y="1235242"/>
                      </a:cubicBezTo>
                      <a:cubicBezTo>
                        <a:pt x="1497263" y="1251284"/>
                        <a:pt x="1489507" y="1269735"/>
                        <a:pt x="1475874" y="1283368"/>
                      </a:cubicBezTo>
                      <a:cubicBezTo>
                        <a:pt x="1383184" y="1376057"/>
                        <a:pt x="1471605" y="1245313"/>
                        <a:pt x="1379621" y="1363579"/>
                      </a:cubicBezTo>
                      <a:cubicBezTo>
                        <a:pt x="1355947" y="1394017"/>
                        <a:pt x="1342719" y="1432565"/>
                        <a:pt x="1315453" y="1459831"/>
                      </a:cubicBezTo>
                      <a:cubicBezTo>
                        <a:pt x="1224019" y="1551265"/>
                        <a:pt x="1276451" y="1507222"/>
                        <a:pt x="1155032" y="1588168"/>
                      </a:cubicBezTo>
                      <a:cubicBezTo>
                        <a:pt x="1138990" y="1598863"/>
                        <a:pt x="1125196" y="1614155"/>
                        <a:pt x="1106905" y="1620252"/>
                      </a:cubicBezTo>
                      <a:lnTo>
                        <a:pt x="1010653" y="1652336"/>
                      </a:lnTo>
                      <a:cubicBezTo>
                        <a:pt x="994611" y="1657684"/>
                        <a:pt x="978931" y="1664278"/>
                        <a:pt x="962526" y="1668379"/>
                      </a:cubicBezTo>
                      <a:cubicBezTo>
                        <a:pt x="941137" y="1673726"/>
                        <a:pt x="919476" y="1678086"/>
                        <a:pt x="898358" y="1684421"/>
                      </a:cubicBezTo>
                      <a:cubicBezTo>
                        <a:pt x="865964" y="1694139"/>
                        <a:pt x="835718" y="1712770"/>
                        <a:pt x="802105" y="1716505"/>
                      </a:cubicBezTo>
                      <a:lnTo>
                        <a:pt x="513347" y="1748589"/>
                      </a:lnTo>
                      <a:cubicBezTo>
                        <a:pt x="417094" y="1743242"/>
                        <a:pt x="320594" y="1741275"/>
                        <a:pt x="224589" y="1732547"/>
                      </a:cubicBezTo>
                      <a:cubicBezTo>
                        <a:pt x="196892" y="1730029"/>
                        <a:pt x="140783" y="1709959"/>
                        <a:pt x="112295" y="1700463"/>
                      </a:cubicBezTo>
                      <a:cubicBezTo>
                        <a:pt x="101600" y="1684421"/>
                        <a:pt x="92255" y="1667391"/>
                        <a:pt x="80211" y="1652336"/>
                      </a:cubicBezTo>
                      <a:cubicBezTo>
                        <a:pt x="40419" y="1602596"/>
                        <a:pt x="48962" y="1637965"/>
                        <a:pt x="16042" y="1572126"/>
                      </a:cubicBezTo>
                      <a:cubicBezTo>
                        <a:pt x="8480" y="1557001"/>
                        <a:pt x="5347" y="1540042"/>
                        <a:pt x="0" y="1524000"/>
                      </a:cubicBezTo>
                      <a:cubicBezTo>
                        <a:pt x="5347" y="1486568"/>
                        <a:pt x="7540" y="1448548"/>
                        <a:pt x="16042" y="1411705"/>
                      </a:cubicBezTo>
                      <a:cubicBezTo>
                        <a:pt x="23647" y="1378751"/>
                        <a:pt x="37431" y="1347536"/>
                        <a:pt x="48126" y="1315452"/>
                      </a:cubicBezTo>
                      <a:cubicBezTo>
                        <a:pt x="71141" y="1246407"/>
                        <a:pt x="60066" y="1283733"/>
                        <a:pt x="80211" y="1203157"/>
                      </a:cubicBezTo>
                      <a:cubicBezTo>
                        <a:pt x="85558" y="1069473"/>
                        <a:pt x="84827" y="935407"/>
                        <a:pt x="96253" y="802105"/>
                      </a:cubicBezTo>
                      <a:cubicBezTo>
                        <a:pt x="106938" y="677447"/>
                        <a:pt x="131010" y="636336"/>
                        <a:pt x="160421" y="577515"/>
                      </a:cubicBezTo>
                      <a:close/>
                    </a:path>
                  </a:pathLst>
                </a:custGeom>
                <a:solidFill>
                  <a:srgbClr val="F3F1B0">
                    <a:alpha val="49804"/>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0" name="Freeform 49">
                  <a:extLst>
                    <a:ext uri="{FF2B5EF4-FFF2-40B4-BE49-F238E27FC236}">
                      <a16:creationId xmlns:a16="http://schemas.microsoft.com/office/drawing/2014/main" id="{68303A08-4103-15F2-2214-1A73E323A9D3}"/>
                    </a:ext>
                  </a:extLst>
                </p:cNvPr>
                <p:cNvSpPr/>
                <p:nvPr/>
              </p:nvSpPr>
              <p:spPr>
                <a:xfrm>
                  <a:off x="12464716" y="4539916"/>
                  <a:ext cx="1876926" cy="1540042"/>
                </a:xfrm>
                <a:custGeom>
                  <a:avLst/>
                  <a:gdLst>
                    <a:gd name="connsiteX0" fmla="*/ 48126 w 1876926"/>
                    <a:gd name="connsiteY0" fmla="*/ 497305 h 1540042"/>
                    <a:gd name="connsiteX1" fmla="*/ 144379 w 1876926"/>
                    <a:gd name="connsiteY1" fmla="*/ 368968 h 1540042"/>
                    <a:gd name="connsiteX2" fmla="*/ 176463 w 1876926"/>
                    <a:gd name="connsiteY2" fmla="*/ 320842 h 1540042"/>
                    <a:gd name="connsiteX3" fmla="*/ 240631 w 1876926"/>
                    <a:gd name="connsiteY3" fmla="*/ 192505 h 1540042"/>
                    <a:gd name="connsiteX4" fmla="*/ 336884 w 1876926"/>
                    <a:gd name="connsiteY4" fmla="*/ 176463 h 1540042"/>
                    <a:gd name="connsiteX5" fmla="*/ 433137 w 1876926"/>
                    <a:gd name="connsiteY5" fmla="*/ 144379 h 1540042"/>
                    <a:gd name="connsiteX6" fmla="*/ 481263 w 1876926"/>
                    <a:gd name="connsiteY6" fmla="*/ 128337 h 1540042"/>
                    <a:gd name="connsiteX7" fmla="*/ 577516 w 1876926"/>
                    <a:gd name="connsiteY7" fmla="*/ 80210 h 1540042"/>
                    <a:gd name="connsiteX8" fmla="*/ 625642 w 1876926"/>
                    <a:gd name="connsiteY8" fmla="*/ 48126 h 1540042"/>
                    <a:gd name="connsiteX9" fmla="*/ 721895 w 1876926"/>
                    <a:gd name="connsiteY9" fmla="*/ 16042 h 1540042"/>
                    <a:gd name="connsiteX10" fmla="*/ 770021 w 1876926"/>
                    <a:gd name="connsiteY10" fmla="*/ 0 h 1540042"/>
                    <a:gd name="connsiteX11" fmla="*/ 962526 w 1876926"/>
                    <a:gd name="connsiteY11" fmla="*/ 16042 h 1540042"/>
                    <a:gd name="connsiteX12" fmla="*/ 1106905 w 1876926"/>
                    <a:gd name="connsiteY12" fmla="*/ 48126 h 1540042"/>
                    <a:gd name="connsiteX13" fmla="*/ 1203158 w 1876926"/>
                    <a:gd name="connsiteY13" fmla="*/ 80210 h 1540042"/>
                    <a:gd name="connsiteX14" fmla="*/ 1251284 w 1876926"/>
                    <a:gd name="connsiteY14" fmla="*/ 96252 h 1540042"/>
                    <a:gd name="connsiteX15" fmla="*/ 1283368 w 1876926"/>
                    <a:gd name="connsiteY15" fmla="*/ 128337 h 1540042"/>
                    <a:gd name="connsiteX16" fmla="*/ 1379621 w 1876926"/>
                    <a:gd name="connsiteY16" fmla="*/ 176463 h 1540042"/>
                    <a:gd name="connsiteX17" fmla="*/ 1459831 w 1876926"/>
                    <a:gd name="connsiteY17" fmla="*/ 272716 h 1540042"/>
                    <a:gd name="connsiteX18" fmla="*/ 1588168 w 1876926"/>
                    <a:gd name="connsiteY18" fmla="*/ 385010 h 1540042"/>
                    <a:gd name="connsiteX19" fmla="*/ 1604210 w 1876926"/>
                    <a:gd name="connsiteY19" fmla="*/ 433137 h 1540042"/>
                    <a:gd name="connsiteX20" fmla="*/ 1636295 w 1876926"/>
                    <a:gd name="connsiteY20" fmla="*/ 465221 h 1540042"/>
                    <a:gd name="connsiteX21" fmla="*/ 1668379 w 1876926"/>
                    <a:gd name="connsiteY21" fmla="*/ 513347 h 1540042"/>
                    <a:gd name="connsiteX22" fmla="*/ 1716505 w 1876926"/>
                    <a:gd name="connsiteY22" fmla="*/ 593558 h 1540042"/>
                    <a:gd name="connsiteX23" fmla="*/ 1764631 w 1876926"/>
                    <a:gd name="connsiteY23" fmla="*/ 689810 h 1540042"/>
                    <a:gd name="connsiteX24" fmla="*/ 1828800 w 1876926"/>
                    <a:gd name="connsiteY24" fmla="*/ 770021 h 1540042"/>
                    <a:gd name="connsiteX25" fmla="*/ 1860884 w 1876926"/>
                    <a:gd name="connsiteY25" fmla="*/ 866273 h 1540042"/>
                    <a:gd name="connsiteX26" fmla="*/ 1876926 w 1876926"/>
                    <a:gd name="connsiteY26" fmla="*/ 914400 h 1540042"/>
                    <a:gd name="connsiteX27" fmla="*/ 1860884 w 1876926"/>
                    <a:gd name="connsiteY27" fmla="*/ 1090863 h 1540042"/>
                    <a:gd name="connsiteX28" fmla="*/ 1700463 w 1876926"/>
                    <a:gd name="connsiteY28" fmla="*/ 1251284 h 1540042"/>
                    <a:gd name="connsiteX29" fmla="*/ 1652337 w 1876926"/>
                    <a:gd name="connsiteY29" fmla="*/ 1267326 h 1540042"/>
                    <a:gd name="connsiteX30" fmla="*/ 1491916 w 1876926"/>
                    <a:gd name="connsiteY30" fmla="*/ 1395663 h 1540042"/>
                    <a:gd name="connsiteX31" fmla="*/ 1443789 w 1876926"/>
                    <a:gd name="connsiteY31" fmla="*/ 1427747 h 1540042"/>
                    <a:gd name="connsiteX32" fmla="*/ 1395663 w 1876926"/>
                    <a:gd name="connsiteY32" fmla="*/ 1459831 h 1540042"/>
                    <a:gd name="connsiteX33" fmla="*/ 1299410 w 1876926"/>
                    <a:gd name="connsiteY33" fmla="*/ 1491916 h 1540042"/>
                    <a:gd name="connsiteX34" fmla="*/ 1187116 w 1876926"/>
                    <a:gd name="connsiteY34" fmla="*/ 1524000 h 1540042"/>
                    <a:gd name="connsiteX35" fmla="*/ 1074821 w 1876926"/>
                    <a:gd name="connsiteY35" fmla="*/ 1540042 h 1540042"/>
                    <a:gd name="connsiteX36" fmla="*/ 834189 w 1876926"/>
                    <a:gd name="connsiteY36" fmla="*/ 1524000 h 1540042"/>
                    <a:gd name="connsiteX37" fmla="*/ 737937 w 1876926"/>
                    <a:gd name="connsiteY37" fmla="*/ 1475873 h 1540042"/>
                    <a:gd name="connsiteX38" fmla="*/ 641684 w 1876926"/>
                    <a:gd name="connsiteY38" fmla="*/ 1459831 h 1540042"/>
                    <a:gd name="connsiteX39" fmla="*/ 465221 w 1876926"/>
                    <a:gd name="connsiteY39" fmla="*/ 1411705 h 1540042"/>
                    <a:gd name="connsiteX40" fmla="*/ 417095 w 1876926"/>
                    <a:gd name="connsiteY40" fmla="*/ 1395663 h 1540042"/>
                    <a:gd name="connsiteX41" fmla="*/ 385010 w 1876926"/>
                    <a:gd name="connsiteY41" fmla="*/ 1363579 h 1540042"/>
                    <a:gd name="connsiteX42" fmla="*/ 288758 w 1876926"/>
                    <a:gd name="connsiteY42" fmla="*/ 1331495 h 1540042"/>
                    <a:gd name="connsiteX43" fmla="*/ 240631 w 1876926"/>
                    <a:gd name="connsiteY43" fmla="*/ 1315452 h 1540042"/>
                    <a:gd name="connsiteX44" fmla="*/ 192505 w 1876926"/>
                    <a:gd name="connsiteY44" fmla="*/ 1299410 h 1540042"/>
                    <a:gd name="connsiteX45" fmla="*/ 144379 w 1876926"/>
                    <a:gd name="connsiteY45" fmla="*/ 1283368 h 1540042"/>
                    <a:gd name="connsiteX46" fmla="*/ 112295 w 1876926"/>
                    <a:gd name="connsiteY46" fmla="*/ 1235242 h 1540042"/>
                    <a:gd name="connsiteX47" fmla="*/ 80210 w 1876926"/>
                    <a:gd name="connsiteY47" fmla="*/ 1138989 h 1540042"/>
                    <a:gd name="connsiteX48" fmla="*/ 48126 w 1876926"/>
                    <a:gd name="connsiteY48" fmla="*/ 1026695 h 1540042"/>
                    <a:gd name="connsiteX49" fmla="*/ 32084 w 1876926"/>
                    <a:gd name="connsiteY49" fmla="*/ 882316 h 1540042"/>
                    <a:gd name="connsiteX50" fmla="*/ 16042 w 1876926"/>
                    <a:gd name="connsiteY50" fmla="*/ 834189 h 1540042"/>
                    <a:gd name="connsiteX51" fmla="*/ 0 w 1876926"/>
                    <a:gd name="connsiteY51" fmla="*/ 770021 h 1540042"/>
                    <a:gd name="connsiteX52" fmla="*/ 48126 w 1876926"/>
                    <a:gd name="connsiteY52" fmla="*/ 497305 h 154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876926" h="1540042">
                      <a:moveTo>
                        <a:pt x="48126" y="497305"/>
                      </a:moveTo>
                      <a:cubicBezTo>
                        <a:pt x="72189" y="430463"/>
                        <a:pt x="112927" y="412214"/>
                        <a:pt x="144379" y="368968"/>
                      </a:cubicBezTo>
                      <a:cubicBezTo>
                        <a:pt x="155719" y="353376"/>
                        <a:pt x="167231" y="337768"/>
                        <a:pt x="176463" y="320842"/>
                      </a:cubicBezTo>
                      <a:cubicBezTo>
                        <a:pt x="199366" y="278854"/>
                        <a:pt x="193453" y="200368"/>
                        <a:pt x="240631" y="192505"/>
                      </a:cubicBezTo>
                      <a:lnTo>
                        <a:pt x="336884" y="176463"/>
                      </a:lnTo>
                      <a:lnTo>
                        <a:pt x="433137" y="144379"/>
                      </a:lnTo>
                      <a:lnTo>
                        <a:pt x="481263" y="128337"/>
                      </a:lnTo>
                      <a:cubicBezTo>
                        <a:pt x="619175" y="36393"/>
                        <a:pt x="444690" y="146622"/>
                        <a:pt x="577516" y="80210"/>
                      </a:cubicBezTo>
                      <a:cubicBezTo>
                        <a:pt x="594761" y="71588"/>
                        <a:pt x="608024" y="55956"/>
                        <a:pt x="625642" y="48126"/>
                      </a:cubicBezTo>
                      <a:cubicBezTo>
                        <a:pt x="656547" y="34391"/>
                        <a:pt x="689811" y="26737"/>
                        <a:pt x="721895" y="16042"/>
                      </a:cubicBezTo>
                      <a:lnTo>
                        <a:pt x="770021" y="0"/>
                      </a:lnTo>
                      <a:cubicBezTo>
                        <a:pt x="834189" y="5347"/>
                        <a:pt x="898576" y="8519"/>
                        <a:pt x="962526" y="16042"/>
                      </a:cubicBezTo>
                      <a:cubicBezTo>
                        <a:pt x="987641" y="18997"/>
                        <a:pt x="1078317" y="39550"/>
                        <a:pt x="1106905" y="48126"/>
                      </a:cubicBezTo>
                      <a:cubicBezTo>
                        <a:pt x="1139299" y="57844"/>
                        <a:pt x="1171074" y="69515"/>
                        <a:pt x="1203158" y="80210"/>
                      </a:cubicBezTo>
                      <a:lnTo>
                        <a:pt x="1251284" y="96252"/>
                      </a:lnTo>
                      <a:cubicBezTo>
                        <a:pt x="1261979" y="106947"/>
                        <a:pt x="1270399" y="120555"/>
                        <a:pt x="1283368" y="128337"/>
                      </a:cubicBezTo>
                      <a:cubicBezTo>
                        <a:pt x="1386731" y="190355"/>
                        <a:pt x="1275301" y="89530"/>
                        <a:pt x="1379621" y="176463"/>
                      </a:cubicBezTo>
                      <a:cubicBezTo>
                        <a:pt x="1468777" y="250760"/>
                        <a:pt x="1391880" y="195057"/>
                        <a:pt x="1459831" y="272716"/>
                      </a:cubicBezTo>
                      <a:cubicBezTo>
                        <a:pt x="1525520" y="347789"/>
                        <a:pt x="1522937" y="341523"/>
                        <a:pt x="1588168" y="385010"/>
                      </a:cubicBezTo>
                      <a:cubicBezTo>
                        <a:pt x="1593515" y="401052"/>
                        <a:pt x="1595510" y="418637"/>
                        <a:pt x="1604210" y="433137"/>
                      </a:cubicBezTo>
                      <a:cubicBezTo>
                        <a:pt x="1611992" y="446106"/>
                        <a:pt x="1626847" y="453411"/>
                        <a:pt x="1636295" y="465221"/>
                      </a:cubicBezTo>
                      <a:cubicBezTo>
                        <a:pt x="1648339" y="480276"/>
                        <a:pt x="1659757" y="496102"/>
                        <a:pt x="1668379" y="513347"/>
                      </a:cubicBezTo>
                      <a:cubicBezTo>
                        <a:pt x="1710029" y="596648"/>
                        <a:pt x="1653837" y="530888"/>
                        <a:pt x="1716505" y="593558"/>
                      </a:cubicBezTo>
                      <a:cubicBezTo>
                        <a:pt x="1733449" y="644389"/>
                        <a:pt x="1729091" y="645385"/>
                        <a:pt x="1764631" y="689810"/>
                      </a:cubicBezTo>
                      <a:cubicBezTo>
                        <a:pt x="1797965" y="731477"/>
                        <a:pt x="1804112" y="714474"/>
                        <a:pt x="1828800" y="770021"/>
                      </a:cubicBezTo>
                      <a:cubicBezTo>
                        <a:pt x="1842535" y="800926"/>
                        <a:pt x="1850189" y="834189"/>
                        <a:pt x="1860884" y="866273"/>
                      </a:cubicBezTo>
                      <a:lnTo>
                        <a:pt x="1876926" y="914400"/>
                      </a:lnTo>
                      <a:cubicBezTo>
                        <a:pt x="1871579" y="973221"/>
                        <a:pt x="1877550" y="1034199"/>
                        <a:pt x="1860884" y="1090863"/>
                      </a:cubicBezTo>
                      <a:cubicBezTo>
                        <a:pt x="1842284" y="1154103"/>
                        <a:pt x="1761843" y="1230824"/>
                        <a:pt x="1700463" y="1251284"/>
                      </a:cubicBezTo>
                      <a:lnTo>
                        <a:pt x="1652337" y="1267326"/>
                      </a:lnTo>
                      <a:cubicBezTo>
                        <a:pt x="1560903" y="1358760"/>
                        <a:pt x="1613335" y="1314717"/>
                        <a:pt x="1491916" y="1395663"/>
                      </a:cubicBezTo>
                      <a:lnTo>
                        <a:pt x="1443789" y="1427747"/>
                      </a:lnTo>
                      <a:cubicBezTo>
                        <a:pt x="1427747" y="1438442"/>
                        <a:pt x="1413954" y="1453734"/>
                        <a:pt x="1395663" y="1459831"/>
                      </a:cubicBezTo>
                      <a:lnTo>
                        <a:pt x="1299410" y="1491916"/>
                      </a:lnTo>
                      <a:cubicBezTo>
                        <a:pt x="1258178" y="1505660"/>
                        <a:pt x="1231429" y="1515943"/>
                        <a:pt x="1187116" y="1524000"/>
                      </a:cubicBezTo>
                      <a:cubicBezTo>
                        <a:pt x="1149914" y="1530764"/>
                        <a:pt x="1112253" y="1534695"/>
                        <a:pt x="1074821" y="1540042"/>
                      </a:cubicBezTo>
                      <a:cubicBezTo>
                        <a:pt x="994610" y="1534695"/>
                        <a:pt x="914086" y="1532877"/>
                        <a:pt x="834189" y="1524000"/>
                      </a:cubicBezTo>
                      <a:cubicBezTo>
                        <a:pt x="752363" y="1514908"/>
                        <a:pt x="817702" y="1502462"/>
                        <a:pt x="737937" y="1475873"/>
                      </a:cubicBezTo>
                      <a:cubicBezTo>
                        <a:pt x="707079" y="1465587"/>
                        <a:pt x="673686" y="1465650"/>
                        <a:pt x="641684" y="1459831"/>
                      </a:cubicBezTo>
                      <a:cubicBezTo>
                        <a:pt x="541915" y="1441691"/>
                        <a:pt x="570466" y="1446787"/>
                        <a:pt x="465221" y="1411705"/>
                      </a:cubicBezTo>
                      <a:lnTo>
                        <a:pt x="417095" y="1395663"/>
                      </a:lnTo>
                      <a:cubicBezTo>
                        <a:pt x="406400" y="1384968"/>
                        <a:pt x="398538" y="1370343"/>
                        <a:pt x="385010" y="1363579"/>
                      </a:cubicBezTo>
                      <a:cubicBezTo>
                        <a:pt x="354761" y="1348455"/>
                        <a:pt x="320842" y="1342190"/>
                        <a:pt x="288758" y="1331495"/>
                      </a:cubicBezTo>
                      <a:lnTo>
                        <a:pt x="240631" y="1315452"/>
                      </a:lnTo>
                      <a:lnTo>
                        <a:pt x="192505" y="1299410"/>
                      </a:lnTo>
                      <a:lnTo>
                        <a:pt x="144379" y="1283368"/>
                      </a:lnTo>
                      <a:cubicBezTo>
                        <a:pt x="133684" y="1267326"/>
                        <a:pt x="120125" y="1252860"/>
                        <a:pt x="112295" y="1235242"/>
                      </a:cubicBezTo>
                      <a:cubicBezTo>
                        <a:pt x="98559" y="1204337"/>
                        <a:pt x="90905" y="1171073"/>
                        <a:pt x="80210" y="1138989"/>
                      </a:cubicBezTo>
                      <a:cubicBezTo>
                        <a:pt x="57197" y="1069951"/>
                        <a:pt x="68268" y="1107263"/>
                        <a:pt x="48126" y="1026695"/>
                      </a:cubicBezTo>
                      <a:cubicBezTo>
                        <a:pt x="42779" y="978569"/>
                        <a:pt x="40045" y="930080"/>
                        <a:pt x="32084" y="882316"/>
                      </a:cubicBezTo>
                      <a:cubicBezTo>
                        <a:pt x="29304" y="865636"/>
                        <a:pt x="20688" y="850448"/>
                        <a:pt x="16042" y="834189"/>
                      </a:cubicBezTo>
                      <a:cubicBezTo>
                        <a:pt x="9985" y="812990"/>
                        <a:pt x="5347" y="791410"/>
                        <a:pt x="0" y="770021"/>
                      </a:cubicBezTo>
                      <a:cubicBezTo>
                        <a:pt x="16581" y="537888"/>
                        <a:pt x="24063" y="564147"/>
                        <a:pt x="48126" y="497305"/>
                      </a:cubicBezTo>
                      <a:close/>
                    </a:path>
                  </a:pathLst>
                </a:custGeom>
                <a:solidFill>
                  <a:srgbClr val="F3F1B0">
                    <a:alpha val="50196"/>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1" name="Freeform 50">
                  <a:extLst>
                    <a:ext uri="{FF2B5EF4-FFF2-40B4-BE49-F238E27FC236}">
                      <a16:creationId xmlns:a16="http://schemas.microsoft.com/office/drawing/2014/main" id="{1B084A41-24F2-8877-1B98-914C62CA898D}"/>
                    </a:ext>
                  </a:extLst>
                </p:cNvPr>
                <p:cNvSpPr/>
                <p:nvPr/>
              </p:nvSpPr>
              <p:spPr>
                <a:xfrm>
                  <a:off x="12018079" y="6047874"/>
                  <a:ext cx="1826258" cy="1347537"/>
                </a:xfrm>
                <a:custGeom>
                  <a:avLst/>
                  <a:gdLst>
                    <a:gd name="connsiteX0" fmla="*/ 13500 w 1826258"/>
                    <a:gd name="connsiteY0" fmla="*/ 609600 h 1347537"/>
                    <a:gd name="connsiteX1" fmla="*/ 125795 w 1826258"/>
                    <a:gd name="connsiteY1" fmla="*/ 513347 h 1347537"/>
                    <a:gd name="connsiteX2" fmla="*/ 222047 w 1826258"/>
                    <a:gd name="connsiteY2" fmla="*/ 433137 h 1347537"/>
                    <a:gd name="connsiteX3" fmla="*/ 254132 w 1826258"/>
                    <a:gd name="connsiteY3" fmla="*/ 385010 h 1347537"/>
                    <a:gd name="connsiteX4" fmla="*/ 382468 w 1826258"/>
                    <a:gd name="connsiteY4" fmla="*/ 272715 h 1347537"/>
                    <a:gd name="connsiteX5" fmla="*/ 462679 w 1826258"/>
                    <a:gd name="connsiteY5" fmla="*/ 176463 h 1347537"/>
                    <a:gd name="connsiteX6" fmla="*/ 494763 w 1826258"/>
                    <a:gd name="connsiteY6" fmla="*/ 128337 h 1347537"/>
                    <a:gd name="connsiteX7" fmla="*/ 558932 w 1826258"/>
                    <a:gd name="connsiteY7" fmla="*/ 64168 h 1347537"/>
                    <a:gd name="connsiteX8" fmla="*/ 607058 w 1826258"/>
                    <a:gd name="connsiteY8" fmla="*/ 48126 h 1347537"/>
                    <a:gd name="connsiteX9" fmla="*/ 703310 w 1826258"/>
                    <a:gd name="connsiteY9" fmla="*/ 0 h 1347537"/>
                    <a:gd name="connsiteX10" fmla="*/ 943942 w 1826258"/>
                    <a:gd name="connsiteY10" fmla="*/ 16042 h 1347537"/>
                    <a:gd name="connsiteX11" fmla="*/ 992068 w 1826258"/>
                    <a:gd name="connsiteY11" fmla="*/ 32084 h 1347537"/>
                    <a:gd name="connsiteX12" fmla="*/ 1056237 w 1826258"/>
                    <a:gd name="connsiteY12" fmla="*/ 48126 h 1347537"/>
                    <a:gd name="connsiteX13" fmla="*/ 1152489 w 1826258"/>
                    <a:gd name="connsiteY13" fmla="*/ 80210 h 1347537"/>
                    <a:gd name="connsiteX14" fmla="*/ 1344995 w 1826258"/>
                    <a:gd name="connsiteY14" fmla="*/ 144379 h 1347537"/>
                    <a:gd name="connsiteX15" fmla="*/ 1441247 w 1826258"/>
                    <a:gd name="connsiteY15" fmla="*/ 192505 h 1347537"/>
                    <a:gd name="connsiteX16" fmla="*/ 1537500 w 1826258"/>
                    <a:gd name="connsiteY16" fmla="*/ 224589 h 1347537"/>
                    <a:gd name="connsiteX17" fmla="*/ 1585626 w 1826258"/>
                    <a:gd name="connsiteY17" fmla="*/ 240631 h 1347537"/>
                    <a:gd name="connsiteX18" fmla="*/ 1633753 w 1826258"/>
                    <a:gd name="connsiteY18" fmla="*/ 256673 h 1347537"/>
                    <a:gd name="connsiteX19" fmla="*/ 1713963 w 1826258"/>
                    <a:gd name="connsiteY19" fmla="*/ 320842 h 1347537"/>
                    <a:gd name="connsiteX20" fmla="*/ 1762089 w 1826258"/>
                    <a:gd name="connsiteY20" fmla="*/ 368968 h 1347537"/>
                    <a:gd name="connsiteX21" fmla="*/ 1778132 w 1826258"/>
                    <a:gd name="connsiteY21" fmla="*/ 417094 h 1347537"/>
                    <a:gd name="connsiteX22" fmla="*/ 1810216 w 1826258"/>
                    <a:gd name="connsiteY22" fmla="*/ 449179 h 1347537"/>
                    <a:gd name="connsiteX23" fmla="*/ 1826258 w 1826258"/>
                    <a:gd name="connsiteY23" fmla="*/ 513347 h 1347537"/>
                    <a:gd name="connsiteX24" fmla="*/ 1794174 w 1826258"/>
                    <a:gd name="connsiteY24" fmla="*/ 753979 h 1347537"/>
                    <a:gd name="connsiteX25" fmla="*/ 1730005 w 1826258"/>
                    <a:gd name="connsiteY25" fmla="*/ 850231 h 1347537"/>
                    <a:gd name="connsiteX26" fmla="*/ 1681879 w 1826258"/>
                    <a:gd name="connsiteY26" fmla="*/ 882315 h 1347537"/>
                    <a:gd name="connsiteX27" fmla="*/ 1617710 w 1826258"/>
                    <a:gd name="connsiteY27" fmla="*/ 962526 h 1347537"/>
                    <a:gd name="connsiteX28" fmla="*/ 1569584 w 1826258"/>
                    <a:gd name="connsiteY28" fmla="*/ 978568 h 1347537"/>
                    <a:gd name="connsiteX29" fmla="*/ 1473332 w 1826258"/>
                    <a:gd name="connsiteY29" fmla="*/ 1042737 h 1347537"/>
                    <a:gd name="connsiteX30" fmla="*/ 1441247 w 1826258"/>
                    <a:gd name="connsiteY30" fmla="*/ 1074821 h 1347537"/>
                    <a:gd name="connsiteX31" fmla="*/ 1344995 w 1826258"/>
                    <a:gd name="connsiteY31" fmla="*/ 1138989 h 1347537"/>
                    <a:gd name="connsiteX32" fmla="*/ 1296868 w 1826258"/>
                    <a:gd name="connsiteY32" fmla="*/ 1171073 h 1347537"/>
                    <a:gd name="connsiteX33" fmla="*/ 1248742 w 1826258"/>
                    <a:gd name="connsiteY33" fmla="*/ 1187115 h 1347537"/>
                    <a:gd name="connsiteX34" fmla="*/ 1120405 w 1826258"/>
                    <a:gd name="connsiteY34" fmla="*/ 1251284 h 1347537"/>
                    <a:gd name="connsiteX35" fmla="*/ 1072279 w 1826258"/>
                    <a:gd name="connsiteY35" fmla="*/ 1267326 h 1347537"/>
                    <a:gd name="connsiteX36" fmla="*/ 687268 w 1826258"/>
                    <a:gd name="connsiteY36" fmla="*/ 1299410 h 1347537"/>
                    <a:gd name="connsiteX37" fmla="*/ 623100 w 1826258"/>
                    <a:gd name="connsiteY37" fmla="*/ 1315452 h 1347537"/>
                    <a:gd name="connsiteX38" fmla="*/ 542889 w 1826258"/>
                    <a:gd name="connsiteY38" fmla="*/ 1331494 h 1347537"/>
                    <a:gd name="connsiteX39" fmla="*/ 494763 w 1826258"/>
                    <a:gd name="connsiteY39" fmla="*/ 1347537 h 1347537"/>
                    <a:gd name="connsiteX40" fmla="*/ 270174 w 1826258"/>
                    <a:gd name="connsiteY40" fmla="*/ 1331494 h 1347537"/>
                    <a:gd name="connsiteX41" fmla="*/ 173921 w 1826258"/>
                    <a:gd name="connsiteY41" fmla="*/ 1283368 h 1347537"/>
                    <a:gd name="connsiteX42" fmla="*/ 125795 w 1826258"/>
                    <a:gd name="connsiteY42" fmla="*/ 1267326 h 1347537"/>
                    <a:gd name="connsiteX43" fmla="*/ 93710 w 1826258"/>
                    <a:gd name="connsiteY43" fmla="*/ 1235242 h 1347537"/>
                    <a:gd name="connsiteX44" fmla="*/ 61626 w 1826258"/>
                    <a:gd name="connsiteY44" fmla="*/ 1138989 h 1347537"/>
                    <a:gd name="connsiteX45" fmla="*/ 45584 w 1826258"/>
                    <a:gd name="connsiteY45" fmla="*/ 994610 h 1347537"/>
                    <a:gd name="connsiteX46" fmla="*/ 13500 w 1826258"/>
                    <a:gd name="connsiteY46" fmla="*/ 882315 h 1347537"/>
                    <a:gd name="connsiteX47" fmla="*/ 13500 w 1826258"/>
                    <a:gd name="connsiteY47" fmla="*/ 609600 h 13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26258" h="1347537">
                      <a:moveTo>
                        <a:pt x="13500" y="609600"/>
                      </a:moveTo>
                      <a:cubicBezTo>
                        <a:pt x="32216" y="548105"/>
                        <a:pt x="89150" y="546327"/>
                        <a:pt x="125795" y="513347"/>
                      </a:cubicBezTo>
                      <a:cubicBezTo>
                        <a:pt x="214022" y="433943"/>
                        <a:pt x="132551" y="492801"/>
                        <a:pt x="222047" y="433137"/>
                      </a:cubicBezTo>
                      <a:cubicBezTo>
                        <a:pt x="232742" y="417095"/>
                        <a:pt x="240499" y="398643"/>
                        <a:pt x="254132" y="385010"/>
                      </a:cubicBezTo>
                      <a:cubicBezTo>
                        <a:pt x="338933" y="300209"/>
                        <a:pt x="278400" y="428812"/>
                        <a:pt x="382468" y="272715"/>
                      </a:cubicBezTo>
                      <a:cubicBezTo>
                        <a:pt x="462134" y="153220"/>
                        <a:pt x="359741" y="299989"/>
                        <a:pt x="462679" y="176463"/>
                      </a:cubicBezTo>
                      <a:cubicBezTo>
                        <a:pt x="475022" y="161652"/>
                        <a:pt x="482216" y="142976"/>
                        <a:pt x="494763" y="128337"/>
                      </a:cubicBezTo>
                      <a:cubicBezTo>
                        <a:pt x="514449" y="105370"/>
                        <a:pt x="530235" y="73734"/>
                        <a:pt x="558932" y="64168"/>
                      </a:cubicBezTo>
                      <a:cubicBezTo>
                        <a:pt x="574974" y="58821"/>
                        <a:pt x="591933" y="55688"/>
                        <a:pt x="607058" y="48126"/>
                      </a:cubicBezTo>
                      <a:cubicBezTo>
                        <a:pt x="731450" y="-14070"/>
                        <a:pt x="582344" y="40322"/>
                        <a:pt x="703310" y="0"/>
                      </a:cubicBezTo>
                      <a:cubicBezTo>
                        <a:pt x="783521" y="5347"/>
                        <a:pt x="864045" y="7165"/>
                        <a:pt x="943942" y="16042"/>
                      </a:cubicBezTo>
                      <a:cubicBezTo>
                        <a:pt x="960748" y="17909"/>
                        <a:pt x="975809" y="27439"/>
                        <a:pt x="992068" y="32084"/>
                      </a:cubicBezTo>
                      <a:cubicBezTo>
                        <a:pt x="1013268" y="38141"/>
                        <a:pt x="1035119" y="41791"/>
                        <a:pt x="1056237" y="48126"/>
                      </a:cubicBezTo>
                      <a:cubicBezTo>
                        <a:pt x="1088630" y="57844"/>
                        <a:pt x="1120405" y="69515"/>
                        <a:pt x="1152489" y="80210"/>
                      </a:cubicBezTo>
                      <a:lnTo>
                        <a:pt x="1344995" y="144379"/>
                      </a:lnTo>
                      <a:cubicBezTo>
                        <a:pt x="1520509" y="202883"/>
                        <a:pt x="1254661" y="109578"/>
                        <a:pt x="1441247" y="192505"/>
                      </a:cubicBezTo>
                      <a:cubicBezTo>
                        <a:pt x="1472152" y="206240"/>
                        <a:pt x="1505416" y="213894"/>
                        <a:pt x="1537500" y="224589"/>
                      </a:cubicBezTo>
                      <a:lnTo>
                        <a:pt x="1585626" y="240631"/>
                      </a:lnTo>
                      <a:lnTo>
                        <a:pt x="1633753" y="256673"/>
                      </a:lnTo>
                      <a:cubicBezTo>
                        <a:pt x="1727087" y="350010"/>
                        <a:pt x="1592553" y="219667"/>
                        <a:pt x="1713963" y="320842"/>
                      </a:cubicBezTo>
                      <a:cubicBezTo>
                        <a:pt x="1731391" y="335366"/>
                        <a:pt x="1746047" y="352926"/>
                        <a:pt x="1762089" y="368968"/>
                      </a:cubicBezTo>
                      <a:cubicBezTo>
                        <a:pt x="1767437" y="385010"/>
                        <a:pt x="1769432" y="402594"/>
                        <a:pt x="1778132" y="417094"/>
                      </a:cubicBezTo>
                      <a:cubicBezTo>
                        <a:pt x="1785914" y="430063"/>
                        <a:pt x="1803452" y="435651"/>
                        <a:pt x="1810216" y="449179"/>
                      </a:cubicBezTo>
                      <a:cubicBezTo>
                        <a:pt x="1820076" y="468899"/>
                        <a:pt x="1820911" y="491958"/>
                        <a:pt x="1826258" y="513347"/>
                      </a:cubicBezTo>
                      <a:cubicBezTo>
                        <a:pt x="1825121" y="526994"/>
                        <a:pt x="1826295" y="696162"/>
                        <a:pt x="1794174" y="753979"/>
                      </a:cubicBezTo>
                      <a:cubicBezTo>
                        <a:pt x="1775447" y="787687"/>
                        <a:pt x="1762089" y="828842"/>
                        <a:pt x="1730005" y="850231"/>
                      </a:cubicBezTo>
                      <a:lnTo>
                        <a:pt x="1681879" y="882315"/>
                      </a:lnTo>
                      <a:cubicBezTo>
                        <a:pt x="1667305" y="904177"/>
                        <a:pt x="1643111" y="947285"/>
                        <a:pt x="1617710" y="962526"/>
                      </a:cubicBezTo>
                      <a:cubicBezTo>
                        <a:pt x="1603210" y="971226"/>
                        <a:pt x="1585626" y="973221"/>
                        <a:pt x="1569584" y="978568"/>
                      </a:cubicBezTo>
                      <a:cubicBezTo>
                        <a:pt x="1447209" y="1100943"/>
                        <a:pt x="1589411" y="973089"/>
                        <a:pt x="1473332" y="1042737"/>
                      </a:cubicBezTo>
                      <a:cubicBezTo>
                        <a:pt x="1460363" y="1050519"/>
                        <a:pt x="1453347" y="1065746"/>
                        <a:pt x="1441247" y="1074821"/>
                      </a:cubicBezTo>
                      <a:cubicBezTo>
                        <a:pt x="1410399" y="1097957"/>
                        <a:pt x="1377079" y="1117600"/>
                        <a:pt x="1344995" y="1138989"/>
                      </a:cubicBezTo>
                      <a:cubicBezTo>
                        <a:pt x="1328953" y="1149684"/>
                        <a:pt x="1315159" y="1164976"/>
                        <a:pt x="1296868" y="1171073"/>
                      </a:cubicBezTo>
                      <a:lnTo>
                        <a:pt x="1248742" y="1187115"/>
                      </a:lnTo>
                      <a:cubicBezTo>
                        <a:pt x="1192744" y="1243115"/>
                        <a:pt x="1231007" y="1214417"/>
                        <a:pt x="1120405" y="1251284"/>
                      </a:cubicBezTo>
                      <a:lnTo>
                        <a:pt x="1072279" y="1267326"/>
                      </a:lnTo>
                      <a:cubicBezTo>
                        <a:pt x="917500" y="1318919"/>
                        <a:pt x="1041044" y="1282564"/>
                        <a:pt x="687268" y="1299410"/>
                      </a:cubicBezTo>
                      <a:cubicBezTo>
                        <a:pt x="665879" y="1304757"/>
                        <a:pt x="644623" y="1310669"/>
                        <a:pt x="623100" y="1315452"/>
                      </a:cubicBezTo>
                      <a:cubicBezTo>
                        <a:pt x="596483" y="1321367"/>
                        <a:pt x="569341" y="1324881"/>
                        <a:pt x="542889" y="1331494"/>
                      </a:cubicBezTo>
                      <a:cubicBezTo>
                        <a:pt x="526484" y="1335595"/>
                        <a:pt x="510805" y="1342189"/>
                        <a:pt x="494763" y="1347537"/>
                      </a:cubicBezTo>
                      <a:cubicBezTo>
                        <a:pt x="419900" y="1342189"/>
                        <a:pt x="344714" y="1340264"/>
                        <a:pt x="270174" y="1331494"/>
                      </a:cubicBezTo>
                      <a:cubicBezTo>
                        <a:pt x="217443" y="1325290"/>
                        <a:pt x="220512" y="1306664"/>
                        <a:pt x="173921" y="1283368"/>
                      </a:cubicBezTo>
                      <a:cubicBezTo>
                        <a:pt x="158796" y="1275806"/>
                        <a:pt x="141837" y="1272673"/>
                        <a:pt x="125795" y="1267326"/>
                      </a:cubicBezTo>
                      <a:cubicBezTo>
                        <a:pt x="115100" y="1256631"/>
                        <a:pt x="100474" y="1248770"/>
                        <a:pt x="93710" y="1235242"/>
                      </a:cubicBezTo>
                      <a:cubicBezTo>
                        <a:pt x="78585" y="1204993"/>
                        <a:pt x="61626" y="1138989"/>
                        <a:pt x="61626" y="1138989"/>
                      </a:cubicBezTo>
                      <a:cubicBezTo>
                        <a:pt x="56279" y="1090863"/>
                        <a:pt x="52947" y="1042469"/>
                        <a:pt x="45584" y="994610"/>
                      </a:cubicBezTo>
                      <a:cubicBezTo>
                        <a:pt x="39829" y="957203"/>
                        <a:pt x="25478" y="918251"/>
                        <a:pt x="13500" y="882315"/>
                      </a:cubicBezTo>
                      <a:cubicBezTo>
                        <a:pt x="-3772" y="657773"/>
                        <a:pt x="-5216" y="671095"/>
                        <a:pt x="13500" y="609600"/>
                      </a:cubicBezTo>
                      <a:close/>
                    </a:path>
                  </a:pathLst>
                </a:custGeom>
                <a:solidFill>
                  <a:srgbClr val="F3F1B0">
                    <a:alpha val="50196"/>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2" name="Freeform 51">
                  <a:extLst>
                    <a:ext uri="{FF2B5EF4-FFF2-40B4-BE49-F238E27FC236}">
                      <a16:creationId xmlns:a16="http://schemas.microsoft.com/office/drawing/2014/main" id="{5C90E40D-8454-E609-74F2-BDDA42422C20}"/>
                    </a:ext>
                  </a:extLst>
                </p:cNvPr>
                <p:cNvSpPr/>
                <p:nvPr/>
              </p:nvSpPr>
              <p:spPr>
                <a:xfrm>
                  <a:off x="11004884" y="5021179"/>
                  <a:ext cx="1572127" cy="1524000"/>
                </a:xfrm>
                <a:custGeom>
                  <a:avLst/>
                  <a:gdLst>
                    <a:gd name="connsiteX0" fmla="*/ 112295 w 1572127"/>
                    <a:gd name="connsiteY0" fmla="*/ 1427747 h 1524000"/>
                    <a:gd name="connsiteX1" fmla="*/ 80211 w 1572127"/>
                    <a:gd name="connsiteY1" fmla="*/ 1235242 h 1524000"/>
                    <a:gd name="connsiteX2" fmla="*/ 64169 w 1572127"/>
                    <a:gd name="connsiteY2" fmla="*/ 1171074 h 1524000"/>
                    <a:gd name="connsiteX3" fmla="*/ 32084 w 1572127"/>
                    <a:gd name="connsiteY3" fmla="*/ 1074821 h 1524000"/>
                    <a:gd name="connsiteX4" fmla="*/ 16042 w 1572127"/>
                    <a:gd name="connsiteY4" fmla="*/ 1026695 h 1524000"/>
                    <a:gd name="connsiteX5" fmla="*/ 0 w 1572127"/>
                    <a:gd name="connsiteY5" fmla="*/ 978568 h 1524000"/>
                    <a:gd name="connsiteX6" fmla="*/ 16042 w 1572127"/>
                    <a:gd name="connsiteY6" fmla="*/ 721895 h 1524000"/>
                    <a:gd name="connsiteX7" fmla="*/ 48127 w 1572127"/>
                    <a:gd name="connsiteY7" fmla="*/ 625642 h 1524000"/>
                    <a:gd name="connsiteX8" fmla="*/ 64169 w 1572127"/>
                    <a:gd name="connsiteY8" fmla="*/ 577516 h 1524000"/>
                    <a:gd name="connsiteX9" fmla="*/ 112295 w 1572127"/>
                    <a:gd name="connsiteY9" fmla="*/ 529389 h 1524000"/>
                    <a:gd name="connsiteX10" fmla="*/ 176463 w 1572127"/>
                    <a:gd name="connsiteY10" fmla="*/ 433137 h 1524000"/>
                    <a:gd name="connsiteX11" fmla="*/ 240632 w 1572127"/>
                    <a:gd name="connsiteY11" fmla="*/ 368968 h 1524000"/>
                    <a:gd name="connsiteX12" fmla="*/ 288758 w 1572127"/>
                    <a:gd name="connsiteY12" fmla="*/ 320842 h 1524000"/>
                    <a:gd name="connsiteX13" fmla="*/ 320842 w 1572127"/>
                    <a:gd name="connsiteY13" fmla="*/ 272716 h 1524000"/>
                    <a:gd name="connsiteX14" fmla="*/ 385011 w 1572127"/>
                    <a:gd name="connsiteY14" fmla="*/ 208547 h 1524000"/>
                    <a:gd name="connsiteX15" fmla="*/ 449179 w 1572127"/>
                    <a:gd name="connsiteY15" fmla="*/ 112295 h 1524000"/>
                    <a:gd name="connsiteX16" fmla="*/ 497305 w 1572127"/>
                    <a:gd name="connsiteY16" fmla="*/ 80210 h 1524000"/>
                    <a:gd name="connsiteX17" fmla="*/ 577516 w 1572127"/>
                    <a:gd name="connsiteY17" fmla="*/ 16042 h 1524000"/>
                    <a:gd name="connsiteX18" fmla="*/ 625642 w 1572127"/>
                    <a:gd name="connsiteY18" fmla="*/ 0 h 1524000"/>
                    <a:gd name="connsiteX19" fmla="*/ 818148 w 1572127"/>
                    <a:gd name="connsiteY19" fmla="*/ 16042 h 1524000"/>
                    <a:gd name="connsiteX20" fmla="*/ 882316 w 1572127"/>
                    <a:gd name="connsiteY20" fmla="*/ 32084 h 1524000"/>
                    <a:gd name="connsiteX21" fmla="*/ 1074821 w 1572127"/>
                    <a:gd name="connsiteY21" fmla="*/ 64168 h 1524000"/>
                    <a:gd name="connsiteX22" fmla="*/ 1299411 w 1572127"/>
                    <a:gd name="connsiteY22" fmla="*/ 80210 h 1524000"/>
                    <a:gd name="connsiteX23" fmla="*/ 1443790 w 1572127"/>
                    <a:gd name="connsiteY23" fmla="*/ 128337 h 1524000"/>
                    <a:gd name="connsiteX24" fmla="*/ 1475874 w 1572127"/>
                    <a:gd name="connsiteY24" fmla="*/ 224589 h 1524000"/>
                    <a:gd name="connsiteX25" fmla="*/ 1491916 w 1572127"/>
                    <a:gd name="connsiteY25" fmla="*/ 481263 h 1524000"/>
                    <a:gd name="connsiteX26" fmla="*/ 1540042 w 1572127"/>
                    <a:gd name="connsiteY26" fmla="*/ 737937 h 1524000"/>
                    <a:gd name="connsiteX27" fmla="*/ 1572127 w 1572127"/>
                    <a:gd name="connsiteY27" fmla="*/ 882316 h 1524000"/>
                    <a:gd name="connsiteX28" fmla="*/ 1556084 w 1572127"/>
                    <a:gd name="connsiteY28" fmla="*/ 994610 h 1524000"/>
                    <a:gd name="connsiteX29" fmla="*/ 1524000 w 1572127"/>
                    <a:gd name="connsiteY29" fmla="*/ 1026695 h 1524000"/>
                    <a:gd name="connsiteX30" fmla="*/ 1491916 w 1572127"/>
                    <a:gd name="connsiteY30" fmla="*/ 1074821 h 1524000"/>
                    <a:gd name="connsiteX31" fmla="*/ 1363579 w 1572127"/>
                    <a:gd name="connsiteY31" fmla="*/ 1203158 h 1524000"/>
                    <a:gd name="connsiteX32" fmla="*/ 1315453 w 1572127"/>
                    <a:gd name="connsiteY32" fmla="*/ 1251284 h 1524000"/>
                    <a:gd name="connsiteX33" fmla="*/ 1235242 w 1572127"/>
                    <a:gd name="connsiteY33" fmla="*/ 1315453 h 1524000"/>
                    <a:gd name="connsiteX34" fmla="*/ 1187116 w 1572127"/>
                    <a:gd name="connsiteY34" fmla="*/ 1347537 h 1524000"/>
                    <a:gd name="connsiteX35" fmla="*/ 1106905 w 1572127"/>
                    <a:gd name="connsiteY35" fmla="*/ 1427747 h 1524000"/>
                    <a:gd name="connsiteX36" fmla="*/ 1074821 w 1572127"/>
                    <a:gd name="connsiteY36" fmla="*/ 1459832 h 1524000"/>
                    <a:gd name="connsiteX37" fmla="*/ 1026695 w 1572127"/>
                    <a:gd name="connsiteY37" fmla="*/ 1475874 h 1524000"/>
                    <a:gd name="connsiteX38" fmla="*/ 978569 w 1572127"/>
                    <a:gd name="connsiteY38" fmla="*/ 1507958 h 1524000"/>
                    <a:gd name="connsiteX39" fmla="*/ 914400 w 1572127"/>
                    <a:gd name="connsiteY39" fmla="*/ 1524000 h 1524000"/>
                    <a:gd name="connsiteX40" fmla="*/ 208548 w 1572127"/>
                    <a:gd name="connsiteY40" fmla="*/ 1475874 h 1524000"/>
                    <a:gd name="connsiteX41" fmla="*/ 160421 w 1572127"/>
                    <a:gd name="connsiteY41" fmla="*/ 1459832 h 1524000"/>
                    <a:gd name="connsiteX42" fmla="*/ 112295 w 1572127"/>
                    <a:gd name="connsiteY42" fmla="*/ 1427747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72127" h="1524000">
                      <a:moveTo>
                        <a:pt x="112295" y="1427747"/>
                      </a:moveTo>
                      <a:cubicBezTo>
                        <a:pt x="98927" y="1390315"/>
                        <a:pt x="98977" y="1319687"/>
                        <a:pt x="80211" y="1235242"/>
                      </a:cubicBezTo>
                      <a:cubicBezTo>
                        <a:pt x="75428" y="1213719"/>
                        <a:pt x="70504" y="1192192"/>
                        <a:pt x="64169" y="1171074"/>
                      </a:cubicBezTo>
                      <a:cubicBezTo>
                        <a:pt x="54451" y="1138680"/>
                        <a:pt x="42779" y="1106905"/>
                        <a:pt x="32084" y="1074821"/>
                      </a:cubicBezTo>
                      <a:lnTo>
                        <a:pt x="16042" y="1026695"/>
                      </a:lnTo>
                      <a:lnTo>
                        <a:pt x="0" y="978568"/>
                      </a:lnTo>
                      <a:cubicBezTo>
                        <a:pt x="5347" y="893010"/>
                        <a:pt x="4459" y="806834"/>
                        <a:pt x="16042" y="721895"/>
                      </a:cubicBezTo>
                      <a:cubicBezTo>
                        <a:pt x="20612" y="688385"/>
                        <a:pt x="37432" y="657726"/>
                        <a:pt x="48127" y="625642"/>
                      </a:cubicBezTo>
                      <a:cubicBezTo>
                        <a:pt x="53474" y="609600"/>
                        <a:pt x="52212" y="589473"/>
                        <a:pt x="64169" y="577516"/>
                      </a:cubicBezTo>
                      <a:cubicBezTo>
                        <a:pt x="80211" y="561474"/>
                        <a:pt x="98367" y="547297"/>
                        <a:pt x="112295" y="529389"/>
                      </a:cubicBezTo>
                      <a:cubicBezTo>
                        <a:pt x="135969" y="498951"/>
                        <a:pt x="149197" y="460403"/>
                        <a:pt x="176463" y="433137"/>
                      </a:cubicBezTo>
                      <a:lnTo>
                        <a:pt x="240632" y="368968"/>
                      </a:lnTo>
                      <a:cubicBezTo>
                        <a:pt x="256674" y="352926"/>
                        <a:pt x="276174" y="339719"/>
                        <a:pt x="288758" y="320842"/>
                      </a:cubicBezTo>
                      <a:cubicBezTo>
                        <a:pt x="299453" y="304800"/>
                        <a:pt x="308295" y="287355"/>
                        <a:pt x="320842" y="272716"/>
                      </a:cubicBezTo>
                      <a:cubicBezTo>
                        <a:pt x="340528" y="249749"/>
                        <a:pt x="368232" y="233716"/>
                        <a:pt x="385011" y="208547"/>
                      </a:cubicBezTo>
                      <a:cubicBezTo>
                        <a:pt x="406400" y="176463"/>
                        <a:pt x="417095" y="133685"/>
                        <a:pt x="449179" y="112295"/>
                      </a:cubicBezTo>
                      <a:cubicBezTo>
                        <a:pt x="465221" y="101600"/>
                        <a:pt x="482250" y="92254"/>
                        <a:pt x="497305" y="80210"/>
                      </a:cubicBezTo>
                      <a:cubicBezTo>
                        <a:pt x="547038" y="40423"/>
                        <a:pt x="511688" y="48956"/>
                        <a:pt x="577516" y="16042"/>
                      </a:cubicBezTo>
                      <a:cubicBezTo>
                        <a:pt x="592641" y="8480"/>
                        <a:pt x="609600" y="5347"/>
                        <a:pt x="625642" y="0"/>
                      </a:cubicBezTo>
                      <a:cubicBezTo>
                        <a:pt x="689811" y="5347"/>
                        <a:pt x="754254" y="8055"/>
                        <a:pt x="818148" y="16042"/>
                      </a:cubicBezTo>
                      <a:cubicBezTo>
                        <a:pt x="840025" y="18777"/>
                        <a:pt x="860646" y="28021"/>
                        <a:pt x="882316" y="32084"/>
                      </a:cubicBezTo>
                      <a:cubicBezTo>
                        <a:pt x="946255" y="44073"/>
                        <a:pt x="1009933" y="59533"/>
                        <a:pt x="1074821" y="64168"/>
                      </a:cubicBezTo>
                      <a:lnTo>
                        <a:pt x="1299411" y="80210"/>
                      </a:lnTo>
                      <a:cubicBezTo>
                        <a:pt x="1332080" y="85655"/>
                        <a:pt x="1417561" y="86372"/>
                        <a:pt x="1443790" y="128337"/>
                      </a:cubicBezTo>
                      <a:cubicBezTo>
                        <a:pt x="1461714" y="157016"/>
                        <a:pt x="1475874" y="224589"/>
                        <a:pt x="1475874" y="224589"/>
                      </a:cubicBezTo>
                      <a:cubicBezTo>
                        <a:pt x="1481221" y="310147"/>
                        <a:pt x="1484155" y="395890"/>
                        <a:pt x="1491916" y="481263"/>
                      </a:cubicBezTo>
                      <a:cubicBezTo>
                        <a:pt x="1496504" y="531737"/>
                        <a:pt x="1535812" y="712554"/>
                        <a:pt x="1540042" y="737937"/>
                      </a:cubicBezTo>
                      <a:cubicBezTo>
                        <a:pt x="1558864" y="850869"/>
                        <a:pt x="1545798" y="803332"/>
                        <a:pt x="1572127" y="882316"/>
                      </a:cubicBezTo>
                      <a:cubicBezTo>
                        <a:pt x="1566779" y="919747"/>
                        <a:pt x="1568041" y="958739"/>
                        <a:pt x="1556084" y="994610"/>
                      </a:cubicBezTo>
                      <a:cubicBezTo>
                        <a:pt x="1551301" y="1008959"/>
                        <a:pt x="1533448" y="1014884"/>
                        <a:pt x="1524000" y="1026695"/>
                      </a:cubicBezTo>
                      <a:cubicBezTo>
                        <a:pt x="1511956" y="1041750"/>
                        <a:pt x="1504612" y="1060311"/>
                        <a:pt x="1491916" y="1074821"/>
                      </a:cubicBezTo>
                      <a:lnTo>
                        <a:pt x="1363579" y="1203158"/>
                      </a:lnTo>
                      <a:cubicBezTo>
                        <a:pt x="1347537" y="1219200"/>
                        <a:pt x="1334330" y="1238700"/>
                        <a:pt x="1315453" y="1251284"/>
                      </a:cubicBezTo>
                      <a:cubicBezTo>
                        <a:pt x="1167329" y="1350034"/>
                        <a:pt x="1349535" y="1224018"/>
                        <a:pt x="1235242" y="1315453"/>
                      </a:cubicBezTo>
                      <a:cubicBezTo>
                        <a:pt x="1220187" y="1327497"/>
                        <a:pt x="1201626" y="1334841"/>
                        <a:pt x="1187116" y="1347537"/>
                      </a:cubicBezTo>
                      <a:cubicBezTo>
                        <a:pt x="1158660" y="1372436"/>
                        <a:pt x="1133642" y="1401010"/>
                        <a:pt x="1106905" y="1427747"/>
                      </a:cubicBezTo>
                      <a:cubicBezTo>
                        <a:pt x="1096210" y="1438442"/>
                        <a:pt x="1089170" y="1455049"/>
                        <a:pt x="1074821" y="1459832"/>
                      </a:cubicBezTo>
                      <a:cubicBezTo>
                        <a:pt x="1058779" y="1465179"/>
                        <a:pt x="1041820" y="1468312"/>
                        <a:pt x="1026695" y="1475874"/>
                      </a:cubicBezTo>
                      <a:cubicBezTo>
                        <a:pt x="1009450" y="1484496"/>
                        <a:pt x="996290" y="1500363"/>
                        <a:pt x="978569" y="1507958"/>
                      </a:cubicBezTo>
                      <a:cubicBezTo>
                        <a:pt x="958304" y="1516643"/>
                        <a:pt x="935790" y="1518653"/>
                        <a:pt x="914400" y="1524000"/>
                      </a:cubicBezTo>
                      <a:cubicBezTo>
                        <a:pt x="860724" y="1522323"/>
                        <a:pt x="370546" y="1529872"/>
                        <a:pt x="208548" y="1475874"/>
                      </a:cubicBezTo>
                      <a:lnTo>
                        <a:pt x="160421" y="1459832"/>
                      </a:lnTo>
                      <a:cubicBezTo>
                        <a:pt x="120775" y="1420185"/>
                        <a:pt x="125663" y="1465179"/>
                        <a:pt x="112295" y="1427747"/>
                      </a:cubicBezTo>
                      <a:close/>
                    </a:path>
                  </a:pathLst>
                </a:custGeom>
                <a:solidFill>
                  <a:srgbClr val="F3F1B0">
                    <a:alpha val="50196"/>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grpSp>
          <p:nvGrpSpPr>
            <p:cNvPr id="76" name="Group 75">
              <a:extLst>
                <a:ext uri="{FF2B5EF4-FFF2-40B4-BE49-F238E27FC236}">
                  <a16:creationId xmlns:a16="http://schemas.microsoft.com/office/drawing/2014/main" id="{8A4063D3-89BA-AFC4-95CE-B638711ABA42}"/>
                </a:ext>
              </a:extLst>
            </p:cNvPr>
            <p:cNvGrpSpPr/>
            <p:nvPr/>
          </p:nvGrpSpPr>
          <p:grpSpPr>
            <a:xfrm>
              <a:off x="7637106" y="10286244"/>
              <a:ext cx="1040143" cy="1221480"/>
              <a:chOff x="7637106" y="10286244"/>
              <a:chExt cx="1040143" cy="1221480"/>
            </a:xfrm>
          </p:grpSpPr>
          <p:pic>
            <p:nvPicPr>
              <p:cNvPr id="56" name="Picture 55" descr="A close-up of a white surface&#10;&#10;Description automatically generated">
                <a:extLst>
                  <a:ext uri="{FF2B5EF4-FFF2-40B4-BE49-F238E27FC236}">
                    <a16:creationId xmlns:a16="http://schemas.microsoft.com/office/drawing/2014/main" id="{520B7451-5F1A-B143-3C39-29820FE48BD5}"/>
                  </a:ext>
                </a:extLst>
              </p:cNvPr>
              <p:cNvPicPr>
                <a:picLocks noChangeAspect="1"/>
              </p:cNvPicPr>
              <p:nvPr/>
            </p:nvPicPr>
            <p:blipFill rotWithShape="1">
              <a:blip r:embed="rId5"/>
              <a:srcRect l="20961" t="15411" r="39470" b="22631"/>
              <a:stretch/>
            </p:blipFill>
            <p:spPr>
              <a:xfrm>
                <a:off x="7637106" y="10286244"/>
                <a:ext cx="1040143" cy="1221480"/>
              </a:xfrm>
              <a:prstGeom prst="rect">
                <a:avLst/>
              </a:prstGeom>
              <a:ln>
                <a:solidFill>
                  <a:schemeClr val="tx1"/>
                </a:solidFill>
              </a:ln>
            </p:spPr>
          </p:pic>
          <p:sp>
            <p:nvSpPr>
              <p:cNvPr id="69" name="Freeform 68">
                <a:extLst>
                  <a:ext uri="{FF2B5EF4-FFF2-40B4-BE49-F238E27FC236}">
                    <a16:creationId xmlns:a16="http://schemas.microsoft.com/office/drawing/2014/main" id="{10951CE7-A557-5B4F-EB73-D1CE5CC5A87F}"/>
                  </a:ext>
                </a:extLst>
              </p:cNvPr>
              <p:cNvSpPr/>
              <p:nvPr/>
            </p:nvSpPr>
            <p:spPr>
              <a:xfrm>
                <a:off x="8233386" y="10559968"/>
                <a:ext cx="73347" cy="44532"/>
              </a:xfrm>
              <a:custGeom>
                <a:avLst/>
                <a:gdLst>
                  <a:gd name="connsiteX0" fmla="*/ 66064 w 73347"/>
                  <a:gd name="connsiteY0" fmla="*/ 82 h 44532"/>
                  <a:gd name="connsiteX1" fmla="*/ 21614 w 73347"/>
                  <a:gd name="connsiteY1" fmla="*/ 12782 h 44532"/>
                  <a:gd name="connsiteX2" fmla="*/ 8914 w 73347"/>
                  <a:gd name="connsiteY2" fmla="*/ 38182 h 44532"/>
                  <a:gd name="connsiteX3" fmla="*/ 27964 w 73347"/>
                  <a:gd name="connsiteY3" fmla="*/ 44532 h 44532"/>
                  <a:gd name="connsiteX4" fmla="*/ 72414 w 73347"/>
                  <a:gd name="connsiteY4" fmla="*/ 19132 h 44532"/>
                  <a:gd name="connsiteX5" fmla="*/ 66064 w 73347"/>
                  <a:gd name="connsiteY5" fmla="*/ 82 h 4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7" h="44532">
                    <a:moveTo>
                      <a:pt x="66064" y="82"/>
                    </a:moveTo>
                    <a:cubicBezTo>
                      <a:pt x="57597" y="-976"/>
                      <a:pt x="36374" y="8354"/>
                      <a:pt x="21614" y="12782"/>
                    </a:cubicBezTo>
                    <a:cubicBezTo>
                      <a:pt x="8588" y="16690"/>
                      <a:pt x="-11927" y="17341"/>
                      <a:pt x="8914" y="38182"/>
                    </a:cubicBezTo>
                    <a:cubicBezTo>
                      <a:pt x="13647" y="42915"/>
                      <a:pt x="21614" y="42415"/>
                      <a:pt x="27964" y="44532"/>
                    </a:cubicBezTo>
                    <a:cubicBezTo>
                      <a:pt x="55707" y="38983"/>
                      <a:pt x="61852" y="45537"/>
                      <a:pt x="72414" y="19132"/>
                    </a:cubicBezTo>
                    <a:cubicBezTo>
                      <a:pt x="73986" y="15201"/>
                      <a:pt x="74531" y="1140"/>
                      <a:pt x="66064" y="82"/>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0" name="Freeform 69">
                <a:extLst>
                  <a:ext uri="{FF2B5EF4-FFF2-40B4-BE49-F238E27FC236}">
                    <a16:creationId xmlns:a16="http://schemas.microsoft.com/office/drawing/2014/main" id="{6D293A0E-DBEF-DB81-4E70-EA07D784C148}"/>
                  </a:ext>
                </a:extLst>
              </p:cNvPr>
              <p:cNvSpPr/>
              <p:nvPr/>
            </p:nvSpPr>
            <p:spPr>
              <a:xfrm>
                <a:off x="8082528" y="10356850"/>
                <a:ext cx="44558" cy="63666"/>
              </a:xfrm>
              <a:custGeom>
                <a:avLst/>
                <a:gdLst>
                  <a:gd name="connsiteX0" fmla="*/ 1022 w 44558"/>
                  <a:gd name="connsiteY0" fmla="*/ 63500 h 63666"/>
                  <a:gd name="connsiteX1" fmla="*/ 39122 w 44558"/>
                  <a:gd name="connsiteY1" fmla="*/ 12700 h 63666"/>
                  <a:gd name="connsiteX2" fmla="*/ 20072 w 44558"/>
                  <a:gd name="connsiteY2" fmla="*/ 0 h 63666"/>
                  <a:gd name="connsiteX3" fmla="*/ 1022 w 44558"/>
                  <a:gd name="connsiteY3" fmla="*/ 63500 h 63666"/>
                </a:gdLst>
                <a:ahLst/>
                <a:cxnLst>
                  <a:cxn ang="0">
                    <a:pos x="connsiteX0" y="connsiteY0"/>
                  </a:cxn>
                  <a:cxn ang="0">
                    <a:pos x="connsiteX1" y="connsiteY1"/>
                  </a:cxn>
                  <a:cxn ang="0">
                    <a:pos x="connsiteX2" y="connsiteY2"/>
                  </a:cxn>
                  <a:cxn ang="0">
                    <a:pos x="connsiteX3" y="connsiteY3"/>
                  </a:cxn>
                </a:cxnLst>
                <a:rect l="l" t="t" r="r" b="b"/>
                <a:pathLst>
                  <a:path w="44558" h="63666">
                    <a:moveTo>
                      <a:pt x="1022" y="63500"/>
                    </a:moveTo>
                    <a:cubicBezTo>
                      <a:pt x="4197" y="65617"/>
                      <a:pt x="62270" y="47422"/>
                      <a:pt x="39122" y="12700"/>
                    </a:cubicBezTo>
                    <a:cubicBezTo>
                      <a:pt x="34889" y="6350"/>
                      <a:pt x="26422" y="4233"/>
                      <a:pt x="20072" y="0"/>
                    </a:cubicBezTo>
                    <a:cubicBezTo>
                      <a:pt x="1501" y="27856"/>
                      <a:pt x="-2153" y="61383"/>
                      <a:pt x="1022" y="63500"/>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1" name="Freeform 70">
                <a:extLst>
                  <a:ext uri="{FF2B5EF4-FFF2-40B4-BE49-F238E27FC236}">
                    <a16:creationId xmlns:a16="http://schemas.microsoft.com/office/drawing/2014/main" id="{14BA6247-55C3-9C69-5385-33F19F689C82}"/>
                  </a:ext>
                </a:extLst>
              </p:cNvPr>
              <p:cNvSpPr/>
              <p:nvPr/>
            </p:nvSpPr>
            <p:spPr>
              <a:xfrm>
                <a:off x="7886189" y="10781762"/>
                <a:ext cx="54371" cy="57688"/>
              </a:xfrm>
              <a:custGeom>
                <a:avLst/>
                <a:gdLst>
                  <a:gd name="connsiteX0" fmla="*/ 44961 w 54371"/>
                  <a:gd name="connsiteY0" fmla="*/ 538 h 57688"/>
                  <a:gd name="connsiteX1" fmla="*/ 6861 w 54371"/>
                  <a:gd name="connsiteY1" fmla="*/ 51338 h 57688"/>
                  <a:gd name="connsiteX2" fmla="*/ 25911 w 54371"/>
                  <a:gd name="connsiteY2" fmla="*/ 57688 h 57688"/>
                  <a:gd name="connsiteX3" fmla="*/ 44961 w 54371"/>
                  <a:gd name="connsiteY3" fmla="*/ 51338 h 57688"/>
                  <a:gd name="connsiteX4" fmla="*/ 51311 w 54371"/>
                  <a:gd name="connsiteY4" fmla="*/ 32288 h 57688"/>
                  <a:gd name="connsiteX5" fmla="*/ 44961 w 54371"/>
                  <a:gd name="connsiteY5" fmla="*/ 538 h 5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71" h="57688">
                    <a:moveTo>
                      <a:pt x="44961" y="538"/>
                    </a:moveTo>
                    <a:cubicBezTo>
                      <a:pt x="37553" y="3713"/>
                      <a:pt x="-19373" y="25104"/>
                      <a:pt x="6861" y="51338"/>
                    </a:cubicBezTo>
                    <a:cubicBezTo>
                      <a:pt x="11594" y="56071"/>
                      <a:pt x="19561" y="55571"/>
                      <a:pt x="25911" y="57688"/>
                    </a:cubicBezTo>
                    <a:cubicBezTo>
                      <a:pt x="32261" y="55571"/>
                      <a:pt x="40228" y="56071"/>
                      <a:pt x="44961" y="51338"/>
                    </a:cubicBezTo>
                    <a:cubicBezTo>
                      <a:pt x="49694" y="46605"/>
                      <a:pt x="49472" y="38724"/>
                      <a:pt x="51311" y="32288"/>
                    </a:cubicBezTo>
                    <a:cubicBezTo>
                      <a:pt x="58174" y="8266"/>
                      <a:pt x="52369" y="-2637"/>
                      <a:pt x="44961" y="538"/>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2" name="Freeform 71">
                <a:extLst>
                  <a:ext uri="{FF2B5EF4-FFF2-40B4-BE49-F238E27FC236}">
                    <a16:creationId xmlns:a16="http://schemas.microsoft.com/office/drawing/2014/main" id="{6D6A60DD-6732-F980-C43C-FB2DBE7B6117}"/>
                  </a:ext>
                </a:extLst>
              </p:cNvPr>
              <p:cNvSpPr/>
              <p:nvPr/>
            </p:nvSpPr>
            <p:spPr>
              <a:xfrm>
                <a:off x="8051686" y="10991850"/>
                <a:ext cx="76777" cy="31750"/>
              </a:xfrm>
              <a:custGeom>
                <a:avLst/>
                <a:gdLst>
                  <a:gd name="connsiteX0" fmla="*/ 69964 w 76777"/>
                  <a:gd name="connsiteY0" fmla="*/ 0 h 31750"/>
                  <a:gd name="connsiteX1" fmla="*/ 25514 w 76777"/>
                  <a:gd name="connsiteY1" fmla="*/ 6350 h 31750"/>
                  <a:gd name="connsiteX2" fmla="*/ 114 w 76777"/>
                  <a:gd name="connsiteY2" fmla="*/ 12700 h 31750"/>
                  <a:gd name="connsiteX3" fmla="*/ 38214 w 76777"/>
                  <a:gd name="connsiteY3" fmla="*/ 31750 h 31750"/>
                  <a:gd name="connsiteX4" fmla="*/ 76314 w 76777"/>
                  <a:gd name="connsiteY4" fmla="*/ 6350 h 31750"/>
                  <a:gd name="connsiteX5" fmla="*/ 69964 w 76777"/>
                  <a:gd name="connsiteY5" fmla="*/ 0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77" h="31750">
                    <a:moveTo>
                      <a:pt x="69964" y="0"/>
                    </a:moveTo>
                    <a:cubicBezTo>
                      <a:pt x="61497" y="0"/>
                      <a:pt x="40240" y="3673"/>
                      <a:pt x="25514" y="6350"/>
                    </a:cubicBezTo>
                    <a:cubicBezTo>
                      <a:pt x="16928" y="7911"/>
                      <a:pt x="2874" y="4421"/>
                      <a:pt x="114" y="12700"/>
                    </a:cubicBezTo>
                    <a:cubicBezTo>
                      <a:pt x="-2348" y="20086"/>
                      <a:pt x="35676" y="30904"/>
                      <a:pt x="38214" y="31750"/>
                    </a:cubicBezTo>
                    <a:cubicBezTo>
                      <a:pt x="72385" y="24916"/>
                      <a:pt x="69120" y="35125"/>
                      <a:pt x="76314" y="6350"/>
                    </a:cubicBezTo>
                    <a:cubicBezTo>
                      <a:pt x="76827" y="4297"/>
                      <a:pt x="78431" y="0"/>
                      <a:pt x="69964" y="0"/>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4" name="Freeform 73">
                <a:extLst>
                  <a:ext uri="{FF2B5EF4-FFF2-40B4-BE49-F238E27FC236}">
                    <a16:creationId xmlns:a16="http://schemas.microsoft.com/office/drawing/2014/main" id="{AC7C0080-B683-2B84-3A75-CB48DE9009E3}"/>
                  </a:ext>
                </a:extLst>
              </p:cNvPr>
              <p:cNvSpPr/>
              <p:nvPr/>
            </p:nvSpPr>
            <p:spPr>
              <a:xfrm>
                <a:off x="8451827" y="10729595"/>
                <a:ext cx="67965" cy="59055"/>
              </a:xfrm>
              <a:custGeom>
                <a:avLst/>
                <a:gdLst>
                  <a:gd name="connsiteX0" fmla="*/ 50823 w 67965"/>
                  <a:gd name="connsiteY0" fmla="*/ 1905 h 59055"/>
                  <a:gd name="connsiteX1" fmla="*/ 6373 w 67965"/>
                  <a:gd name="connsiteY1" fmla="*/ 14605 h 59055"/>
                  <a:gd name="connsiteX2" fmla="*/ 6373 w 67965"/>
                  <a:gd name="connsiteY2" fmla="*/ 52705 h 59055"/>
                  <a:gd name="connsiteX3" fmla="*/ 31773 w 67965"/>
                  <a:gd name="connsiteY3" fmla="*/ 59055 h 59055"/>
                  <a:gd name="connsiteX4" fmla="*/ 63523 w 67965"/>
                  <a:gd name="connsiteY4" fmla="*/ 52705 h 59055"/>
                  <a:gd name="connsiteX5" fmla="*/ 50823 w 67965"/>
                  <a:gd name="connsiteY5" fmla="*/ 1905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65" h="59055">
                    <a:moveTo>
                      <a:pt x="50823" y="1905"/>
                    </a:moveTo>
                    <a:cubicBezTo>
                      <a:pt x="41298" y="-4445"/>
                      <a:pt x="19440" y="6438"/>
                      <a:pt x="6373" y="14605"/>
                    </a:cubicBezTo>
                    <a:cubicBezTo>
                      <a:pt x="-3133" y="20547"/>
                      <a:pt x="-1054" y="46763"/>
                      <a:pt x="6373" y="52705"/>
                    </a:cubicBezTo>
                    <a:cubicBezTo>
                      <a:pt x="13188" y="58157"/>
                      <a:pt x="23306" y="56938"/>
                      <a:pt x="31773" y="59055"/>
                    </a:cubicBezTo>
                    <a:cubicBezTo>
                      <a:pt x="42356" y="56938"/>
                      <a:pt x="57536" y="61685"/>
                      <a:pt x="63523" y="52705"/>
                    </a:cubicBezTo>
                    <a:cubicBezTo>
                      <a:pt x="75562" y="34647"/>
                      <a:pt x="60348" y="8255"/>
                      <a:pt x="50823" y="1905"/>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5" name="Freeform 74">
                <a:extLst>
                  <a:ext uri="{FF2B5EF4-FFF2-40B4-BE49-F238E27FC236}">
                    <a16:creationId xmlns:a16="http://schemas.microsoft.com/office/drawing/2014/main" id="{9A9D7AB7-ED88-8FA4-5C4A-B927E6E8325A}"/>
                  </a:ext>
                </a:extLst>
              </p:cNvPr>
              <p:cNvSpPr/>
              <p:nvPr/>
            </p:nvSpPr>
            <p:spPr>
              <a:xfrm>
                <a:off x="8431902" y="10991453"/>
                <a:ext cx="55206" cy="38497"/>
              </a:xfrm>
              <a:custGeom>
                <a:avLst/>
                <a:gdLst>
                  <a:gd name="connsiteX0" fmla="*/ 51698 w 55206"/>
                  <a:gd name="connsiteY0" fmla="*/ 397 h 38497"/>
                  <a:gd name="connsiteX1" fmla="*/ 7248 w 55206"/>
                  <a:gd name="connsiteY1" fmla="*/ 6747 h 38497"/>
                  <a:gd name="connsiteX2" fmla="*/ 898 w 55206"/>
                  <a:gd name="connsiteY2" fmla="*/ 25797 h 38497"/>
                  <a:gd name="connsiteX3" fmla="*/ 19948 w 55206"/>
                  <a:gd name="connsiteY3" fmla="*/ 38497 h 38497"/>
                  <a:gd name="connsiteX4" fmla="*/ 51698 w 55206"/>
                  <a:gd name="connsiteY4" fmla="*/ 13097 h 38497"/>
                  <a:gd name="connsiteX5" fmla="*/ 51698 w 55206"/>
                  <a:gd name="connsiteY5" fmla="*/ 397 h 3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06" h="38497">
                    <a:moveTo>
                      <a:pt x="51698" y="397"/>
                    </a:moveTo>
                    <a:cubicBezTo>
                      <a:pt x="44290" y="-661"/>
                      <a:pt x="20635" y="54"/>
                      <a:pt x="7248" y="6747"/>
                    </a:cubicBezTo>
                    <a:cubicBezTo>
                      <a:pt x="1261" y="9740"/>
                      <a:pt x="-1588" y="19582"/>
                      <a:pt x="898" y="25797"/>
                    </a:cubicBezTo>
                    <a:cubicBezTo>
                      <a:pt x="3732" y="32883"/>
                      <a:pt x="13598" y="34264"/>
                      <a:pt x="19948" y="38497"/>
                    </a:cubicBezTo>
                    <a:cubicBezTo>
                      <a:pt x="35442" y="33332"/>
                      <a:pt x="47595" y="33613"/>
                      <a:pt x="51698" y="13097"/>
                    </a:cubicBezTo>
                    <a:cubicBezTo>
                      <a:pt x="52626" y="8456"/>
                      <a:pt x="59106" y="1455"/>
                      <a:pt x="51698" y="397"/>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b="1" dirty="0"/>
              </a:p>
            </p:txBody>
          </p:sp>
        </p:grpSp>
        <p:grpSp>
          <p:nvGrpSpPr>
            <p:cNvPr id="81" name="Group 80">
              <a:extLst>
                <a:ext uri="{FF2B5EF4-FFF2-40B4-BE49-F238E27FC236}">
                  <a16:creationId xmlns:a16="http://schemas.microsoft.com/office/drawing/2014/main" id="{C9648EFF-36B8-BC38-8873-AE81ABBBFFDF}"/>
                </a:ext>
              </a:extLst>
            </p:cNvPr>
            <p:cNvGrpSpPr/>
            <p:nvPr/>
          </p:nvGrpSpPr>
          <p:grpSpPr>
            <a:xfrm>
              <a:off x="7672691" y="14741929"/>
              <a:ext cx="1040143" cy="1221480"/>
              <a:chOff x="7648628" y="14741929"/>
              <a:chExt cx="1040143" cy="1221480"/>
            </a:xfrm>
          </p:grpSpPr>
          <p:pic>
            <p:nvPicPr>
              <p:cNvPr id="63" name="Picture 62" descr="A close-up of a white surface&#10;&#10;Description automatically generated">
                <a:extLst>
                  <a:ext uri="{FF2B5EF4-FFF2-40B4-BE49-F238E27FC236}">
                    <a16:creationId xmlns:a16="http://schemas.microsoft.com/office/drawing/2014/main" id="{0F180CCB-F177-7AB6-A1BF-3745B1F82AE7}"/>
                  </a:ext>
                </a:extLst>
              </p:cNvPr>
              <p:cNvPicPr>
                <a:picLocks noChangeAspect="1"/>
              </p:cNvPicPr>
              <p:nvPr/>
            </p:nvPicPr>
            <p:blipFill rotWithShape="1">
              <a:blip r:embed="rId5"/>
              <a:srcRect l="20961" t="15411" r="39470" b="22631"/>
              <a:stretch/>
            </p:blipFill>
            <p:spPr>
              <a:xfrm>
                <a:off x="7648628" y="14741929"/>
                <a:ext cx="1040143" cy="1221480"/>
              </a:xfrm>
              <a:prstGeom prst="rect">
                <a:avLst/>
              </a:prstGeom>
              <a:ln>
                <a:solidFill>
                  <a:schemeClr val="tx1"/>
                </a:solidFill>
              </a:ln>
            </p:spPr>
          </p:pic>
          <p:sp>
            <p:nvSpPr>
              <p:cNvPr id="77" name="Freeform 76">
                <a:extLst>
                  <a:ext uri="{FF2B5EF4-FFF2-40B4-BE49-F238E27FC236}">
                    <a16:creationId xmlns:a16="http://schemas.microsoft.com/office/drawing/2014/main" id="{1E001129-820E-E97D-C5F7-853265D54DE8}"/>
                  </a:ext>
                </a:extLst>
              </p:cNvPr>
              <p:cNvSpPr/>
              <p:nvPr/>
            </p:nvSpPr>
            <p:spPr>
              <a:xfrm>
                <a:off x="8185126" y="14852650"/>
                <a:ext cx="107974" cy="107950"/>
              </a:xfrm>
              <a:custGeom>
                <a:avLst/>
                <a:gdLst>
                  <a:gd name="connsiteX0" fmla="*/ 24 w 107974"/>
                  <a:gd name="connsiteY0" fmla="*/ 31750 h 107950"/>
                  <a:gd name="connsiteX1" fmla="*/ 12724 w 107974"/>
                  <a:gd name="connsiteY1" fmla="*/ 76200 h 107950"/>
                  <a:gd name="connsiteX2" fmla="*/ 31774 w 107974"/>
                  <a:gd name="connsiteY2" fmla="*/ 82550 h 107950"/>
                  <a:gd name="connsiteX3" fmla="*/ 63524 w 107974"/>
                  <a:gd name="connsiteY3" fmla="*/ 107950 h 107950"/>
                  <a:gd name="connsiteX4" fmla="*/ 95274 w 107974"/>
                  <a:gd name="connsiteY4" fmla="*/ 82550 h 107950"/>
                  <a:gd name="connsiteX5" fmla="*/ 107974 w 107974"/>
                  <a:gd name="connsiteY5" fmla="*/ 44450 h 107950"/>
                  <a:gd name="connsiteX6" fmla="*/ 101624 w 107974"/>
                  <a:gd name="connsiteY6" fmla="*/ 6350 h 107950"/>
                  <a:gd name="connsiteX7" fmla="*/ 82574 w 107974"/>
                  <a:gd name="connsiteY7" fmla="*/ 0 h 107950"/>
                  <a:gd name="connsiteX8" fmla="*/ 12724 w 107974"/>
                  <a:gd name="connsiteY8" fmla="*/ 6350 h 107950"/>
                  <a:gd name="connsiteX9" fmla="*/ 24 w 107974"/>
                  <a:gd name="connsiteY9" fmla="*/ 3175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74" h="107950">
                    <a:moveTo>
                      <a:pt x="24" y="31750"/>
                    </a:moveTo>
                    <a:cubicBezTo>
                      <a:pt x="24" y="43392"/>
                      <a:pt x="4557" y="63133"/>
                      <a:pt x="12724" y="76200"/>
                    </a:cubicBezTo>
                    <a:cubicBezTo>
                      <a:pt x="16272" y="81876"/>
                      <a:pt x="26547" y="78369"/>
                      <a:pt x="31774" y="82550"/>
                    </a:cubicBezTo>
                    <a:cubicBezTo>
                      <a:pt x="72806" y="115376"/>
                      <a:pt x="15641" y="91989"/>
                      <a:pt x="63524" y="107950"/>
                    </a:cubicBezTo>
                    <a:cubicBezTo>
                      <a:pt x="84181" y="101064"/>
                      <a:pt x="85284" y="105029"/>
                      <a:pt x="95274" y="82550"/>
                    </a:cubicBezTo>
                    <a:cubicBezTo>
                      <a:pt x="100711" y="70317"/>
                      <a:pt x="107974" y="44450"/>
                      <a:pt x="107974" y="44450"/>
                    </a:cubicBezTo>
                    <a:cubicBezTo>
                      <a:pt x="105857" y="31750"/>
                      <a:pt x="108012" y="17529"/>
                      <a:pt x="101624" y="6350"/>
                    </a:cubicBezTo>
                    <a:cubicBezTo>
                      <a:pt x="98303" y="538"/>
                      <a:pt x="89267" y="0"/>
                      <a:pt x="82574" y="0"/>
                    </a:cubicBezTo>
                    <a:cubicBezTo>
                      <a:pt x="59195" y="0"/>
                      <a:pt x="36007" y="4233"/>
                      <a:pt x="12724" y="6350"/>
                    </a:cubicBezTo>
                    <a:cubicBezTo>
                      <a:pt x="-1150" y="27161"/>
                      <a:pt x="24" y="20108"/>
                      <a:pt x="24" y="31750"/>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8" name="Freeform 77">
                <a:extLst>
                  <a:ext uri="{FF2B5EF4-FFF2-40B4-BE49-F238E27FC236}">
                    <a16:creationId xmlns:a16="http://schemas.microsoft.com/office/drawing/2014/main" id="{008E930F-082E-EC1D-42AB-3BE05C4B4522}"/>
                  </a:ext>
                </a:extLst>
              </p:cNvPr>
              <p:cNvSpPr/>
              <p:nvPr/>
            </p:nvSpPr>
            <p:spPr>
              <a:xfrm>
                <a:off x="8496300" y="15305043"/>
                <a:ext cx="82550" cy="112757"/>
              </a:xfrm>
              <a:custGeom>
                <a:avLst/>
                <a:gdLst>
                  <a:gd name="connsiteX0" fmla="*/ 12700 w 82550"/>
                  <a:gd name="connsiteY0" fmla="*/ 4807 h 112757"/>
                  <a:gd name="connsiteX1" fmla="*/ 6350 w 82550"/>
                  <a:gd name="connsiteY1" fmla="*/ 49257 h 112757"/>
                  <a:gd name="connsiteX2" fmla="*/ 0 w 82550"/>
                  <a:gd name="connsiteY2" fmla="*/ 68307 h 112757"/>
                  <a:gd name="connsiteX3" fmla="*/ 6350 w 82550"/>
                  <a:gd name="connsiteY3" fmla="*/ 112757 h 112757"/>
                  <a:gd name="connsiteX4" fmla="*/ 50800 w 82550"/>
                  <a:gd name="connsiteY4" fmla="*/ 106407 h 112757"/>
                  <a:gd name="connsiteX5" fmla="*/ 82550 w 82550"/>
                  <a:gd name="connsiteY5" fmla="*/ 49257 h 112757"/>
                  <a:gd name="connsiteX6" fmla="*/ 76200 w 82550"/>
                  <a:gd name="connsiteY6" fmla="*/ 11157 h 112757"/>
                  <a:gd name="connsiteX7" fmla="*/ 12700 w 82550"/>
                  <a:gd name="connsiteY7" fmla="*/ 4807 h 11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50" h="112757">
                    <a:moveTo>
                      <a:pt x="12700" y="4807"/>
                    </a:moveTo>
                    <a:cubicBezTo>
                      <a:pt x="1058" y="11157"/>
                      <a:pt x="9285" y="34581"/>
                      <a:pt x="6350" y="49257"/>
                    </a:cubicBezTo>
                    <a:cubicBezTo>
                      <a:pt x="5037" y="55821"/>
                      <a:pt x="0" y="61614"/>
                      <a:pt x="0" y="68307"/>
                    </a:cubicBezTo>
                    <a:cubicBezTo>
                      <a:pt x="0" y="83274"/>
                      <a:pt x="4233" y="97940"/>
                      <a:pt x="6350" y="112757"/>
                    </a:cubicBezTo>
                    <a:cubicBezTo>
                      <a:pt x="21167" y="110640"/>
                      <a:pt x="38173" y="114442"/>
                      <a:pt x="50800" y="106407"/>
                    </a:cubicBezTo>
                    <a:cubicBezTo>
                      <a:pt x="69275" y="94650"/>
                      <a:pt x="76038" y="68793"/>
                      <a:pt x="82550" y="49257"/>
                    </a:cubicBezTo>
                    <a:cubicBezTo>
                      <a:pt x="80433" y="36557"/>
                      <a:pt x="84678" y="20847"/>
                      <a:pt x="76200" y="11157"/>
                    </a:cubicBezTo>
                    <a:cubicBezTo>
                      <a:pt x="63330" y="-3551"/>
                      <a:pt x="24342" y="-1543"/>
                      <a:pt x="12700" y="4807"/>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9" name="Freeform 78">
                <a:extLst>
                  <a:ext uri="{FF2B5EF4-FFF2-40B4-BE49-F238E27FC236}">
                    <a16:creationId xmlns:a16="http://schemas.microsoft.com/office/drawing/2014/main" id="{B7D7D9EA-ECC7-DD41-F6DB-972B1A813CF2}"/>
                  </a:ext>
                </a:extLst>
              </p:cNvPr>
              <p:cNvSpPr/>
              <p:nvPr/>
            </p:nvSpPr>
            <p:spPr>
              <a:xfrm>
                <a:off x="8025699" y="15271750"/>
                <a:ext cx="95951" cy="107950"/>
              </a:xfrm>
              <a:custGeom>
                <a:avLst/>
                <a:gdLst>
                  <a:gd name="connsiteX0" fmla="*/ 701 w 95951"/>
                  <a:gd name="connsiteY0" fmla="*/ 31750 h 107950"/>
                  <a:gd name="connsiteX1" fmla="*/ 26101 w 95951"/>
                  <a:gd name="connsiteY1" fmla="*/ 95250 h 107950"/>
                  <a:gd name="connsiteX2" fmla="*/ 64201 w 95951"/>
                  <a:gd name="connsiteY2" fmla="*/ 107950 h 107950"/>
                  <a:gd name="connsiteX3" fmla="*/ 83251 w 95951"/>
                  <a:gd name="connsiteY3" fmla="*/ 88900 h 107950"/>
                  <a:gd name="connsiteX4" fmla="*/ 95951 w 95951"/>
                  <a:gd name="connsiteY4" fmla="*/ 44450 h 107950"/>
                  <a:gd name="connsiteX5" fmla="*/ 89601 w 95951"/>
                  <a:gd name="connsiteY5" fmla="*/ 19050 h 107950"/>
                  <a:gd name="connsiteX6" fmla="*/ 45151 w 95951"/>
                  <a:gd name="connsiteY6" fmla="*/ 0 h 107950"/>
                  <a:gd name="connsiteX7" fmla="*/ 7051 w 95951"/>
                  <a:gd name="connsiteY7" fmla="*/ 25400 h 107950"/>
                  <a:gd name="connsiteX8" fmla="*/ 701 w 95951"/>
                  <a:gd name="connsiteY8" fmla="*/ 3175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51" h="107950">
                    <a:moveTo>
                      <a:pt x="701" y="31750"/>
                    </a:moveTo>
                    <a:cubicBezTo>
                      <a:pt x="3876" y="43392"/>
                      <a:pt x="11320" y="86012"/>
                      <a:pt x="26101" y="95250"/>
                    </a:cubicBezTo>
                    <a:cubicBezTo>
                      <a:pt x="37453" y="102345"/>
                      <a:pt x="64201" y="107950"/>
                      <a:pt x="64201" y="107950"/>
                    </a:cubicBezTo>
                    <a:cubicBezTo>
                      <a:pt x="70551" y="101600"/>
                      <a:pt x="78270" y="96372"/>
                      <a:pt x="83251" y="88900"/>
                    </a:cubicBezTo>
                    <a:cubicBezTo>
                      <a:pt x="86895" y="83434"/>
                      <a:pt x="95104" y="47837"/>
                      <a:pt x="95951" y="44450"/>
                    </a:cubicBezTo>
                    <a:cubicBezTo>
                      <a:pt x="93834" y="35983"/>
                      <a:pt x="94442" y="26312"/>
                      <a:pt x="89601" y="19050"/>
                    </a:cubicBezTo>
                    <a:cubicBezTo>
                      <a:pt x="80830" y="5894"/>
                      <a:pt x="57896" y="3186"/>
                      <a:pt x="45151" y="0"/>
                    </a:cubicBezTo>
                    <a:cubicBezTo>
                      <a:pt x="18078" y="6768"/>
                      <a:pt x="19580" y="341"/>
                      <a:pt x="7051" y="25400"/>
                    </a:cubicBezTo>
                    <a:cubicBezTo>
                      <a:pt x="6104" y="27293"/>
                      <a:pt x="-2474" y="20108"/>
                      <a:pt x="701" y="31750"/>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0" name="Freeform 79">
                <a:extLst>
                  <a:ext uri="{FF2B5EF4-FFF2-40B4-BE49-F238E27FC236}">
                    <a16:creationId xmlns:a16="http://schemas.microsoft.com/office/drawing/2014/main" id="{3875AF45-5F71-1D0C-18A2-1CD6E347155A}"/>
                  </a:ext>
                </a:extLst>
              </p:cNvPr>
              <p:cNvSpPr/>
              <p:nvPr/>
            </p:nvSpPr>
            <p:spPr>
              <a:xfrm>
                <a:off x="8394627" y="15576550"/>
                <a:ext cx="76273" cy="114300"/>
              </a:xfrm>
              <a:custGeom>
                <a:avLst/>
                <a:gdLst>
                  <a:gd name="connsiteX0" fmla="*/ 6423 w 76273"/>
                  <a:gd name="connsiteY0" fmla="*/ 19050 h 114300"/>
                  <a:gd name="connsiteX1" fmla="*/ 12773 w 76273"/>
                  <a:gd name="connsiteY1" fmla="*/ 101600 h 114300"/>
                  <a:gd name="connsiteX2" fmla="*/ 31823 w 76273"/>
                  <a:gd name="connsiteY2" fmla="*/ 114300 h 114300"/>
                  <a:gd name="connsiteX3" fmla="*/ 57223 w 76273"/>
                  <a:gd name="connsiteY3" fmla="*/ 107950 h 114300"/>
                  <a:gd name="connsiteX4" fmla="*/ 76273 w 76273"/>
                  <a:gd name="connsiteY4" fmla="*/ 69850 h 114300"/>
                  <a:gd name="connsiteX5" fmla="*/ 57223 w 76273"/>
                  <a:gd name="connsiteY5" fmla="*/ 6350 h 114300"/>
                  <a:gd name="connsiteX6" fmla="*/ 38173 w 76273"/>
                  <a:gd name="connsiteY6" fmla="*/ 0 h 114300"/>
                  <a:gd name="connsiteX7" fmla="*/ 6423 w 76273"/>
                  <a:gd name="connsiteY7" fmla="*/ 6350 h 114300"/>
                  <a:gd name="connsiteX8" fmla="*/ 6423 w 76273"/>
                  <a:gd name="connsiteY8" fmla="*/ 190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3" h="114300">
                    <a:moveTo>
                      <a:pt x="6423" y="19050"/>
                    </a:moveTo>
                    <a:cubicBezTo>
                      <a:pt x="4112" y="35229"/>
                      <a:pt x="-9966" y="86441"/>
                      <a:pt x="12773" y="101600"/>
                    </a:cubicBezTo>
                    <a:lnTo>
                      <a:pt x="31823" y="114300"/>
                    </a:lnTo>
                    <a:cubicBezTo>
                      <a:pt x="40290" y="112183"/>
                      <a:pt x="49961" y="112791"/>
                      <a:pt x="57223" y="107950"/>
                    </a:cubicBezTo>
                    <a:cubicBezTo>
                      <a:pt x="67774" y="100916"/>
                      <a:pt x="72651" y="80717"/>
                      <a:pt x="76273" y="69850"/>
                    </a:cubicBezTo>
                    <a:cubicBezTo>
                      <a:pt x="73494" y="50397"/>
                      <a:pt x="75854" y="21255"/>
                      <a:pt x="57223" y="6350"/>
                    </a:cubicBezTo>
                    <a:cubicBezTo>
                      <a:pt x="51996" y="2169"/>
                      <a:pt x="44523" y="2117"/>
                      <a:pt x="38173" y="0"/>
                    </a:cubicBezTo>
                    <a:cubicBezTo>
                      <a:pt x="27590" y="2117"/>
                      <a:pt x="15403" y="363"/>
                      <a:pt x="6423" y="6350"/>
                    </a:cubicBezTo>
                    <a:cubicBezTo>
                      <a:pt x="854" y="10063"/>
                      <a:pt x="73" y="25400"/>
                      <a:pt x="6423" y="19050"/>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85" name="TextBox 84">
              <a:extLst>
                <a:ext uri="{FF2B5EF4-FFF2-40B4-BE49-F238E27FC236}">
                  <a16:creationId xmlns:a16="http://schemas.microsoft.com/office/drawing/2014/main" id="{5DA8C224-E667-C316-5280-201E5A8AC274}"/>
                </a:ext>
              </a:extLst>
            </p:cNvPr>
            <p:cNvSpPr txBox="1"/>
            <p:nvPr/>
          </p:nvSpPr>
          <p:spPr>
            <a:xfrm rot="16200000">
              <a:off x="-4918080" y="9263027"/>
              <a:ext cx="13387867"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Variacne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pic>
        <p:nvPicPr>
          <p:cNvPr id="90" name="Picture 89" descr="A close-up of a rock&#10;&#10;Description automatically generated">
            <a:extLst>
              <a:ext uri="{FF2B5EF4-FFF2-40B4-BE49-F238E27FC236}">
                <a16:creationId xmlns:a16="http://schemas.microsoft.com/office/drawing/2014/main" id="{C20941AE-FF61-4927-9A41-4E188A3453DA}"/>
              </a:ext>
            </a:extLst>
          </p:cNvPr>
          <p:cNvPicPr>
            <a:picLocks noChangeAspect="1"/>
          </p:cNvPicPr>
          <p:nvPr/>
        </p:nvPicPr>
        <p:blipFill>
          <a:blip r:embed="rId9"/>
          <a:stretch>
            <a:fillRect/>
          </a:stretch>
        </p:blipFill>
        <p:spPr>
          <a:xfrm>
            <a:off x="15544800" y="10629900"/>
            <a:ext cx="4572000" cy="3429000"/>
          </a:xfrm>
          <a:prstGeom prst="rect">
            <a:avLst/>
          </a:prstGeom>
        </p:spPr>
      </p:pic>
    </p:spTree>
    <p:extLst>
      <p:ext uri="{BB962C8B-B14F-4D97-AF65-F5344CB8AC3E}">
        <p14:creationId xmlns:p14="http://schemas.microsoft.com/office/powerpoint/2010/main" val="337959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65E778-B53A-5BF2-A1A5-ABDC5F7514A9}"/>
              </a:ext>
            </a:extLst>
          </p:cNvPr>
          <p:cNvSpPr txBox="1"/>
          <p:nvPr/>
        </p:nvSpPr>
        <p:spPr>
          <a:xfrm>
            <a:off x="10504880" y="1098301"/>
            <a:ext cx="8786192" cy="2062103"/>
          </a:xfrm>
          <a:prstGeom prst="rect">
            <a:avLst/>
          </a:prstGeom>
          <a:noFill/>
        </p:spPr>
        <p:txBody>
          <a:bodyPr wrap="square" rtlCol="0">
            <a:spAutoFit/>
          </a:bodyPr>
          <a:lstStyle/>
          <a:p>
            <a:r>
              <a:rPr lang="en-US" sz="3200" b="1" i="1" dirty="0">
                <a:latin typeface="Helvetica" pitchFamily="2" charset="0"/>
              </a:rPr>
              <a:t>FIGURE – TILT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Show examples of tilt (labeled tilt)</a:t>
            </a:r>
          </a:p>
          <a:p>
            <a:pPr marL="457200" indent="-457200">
              <a:buFontTx/>
              <a:buChar char="-"/>
            </a:pPr>
            <a:endParaRPr lang="en-NO" sz="3200" dirty="0">
              <a:latin typeface="Helvetica" pitchFamily="2" charset="0"/>
            </a:endParaRPr>
          </a:p>
        </p:txBody>
      </p:sp>
      <p:grpSp>
        <p:nvGrpSpPr>
          <p:cNvPr id="45" name="Group 44">
            <a:extLst>
              <a:ext uri="{FF2B5EF4-FFF2-40B4-BE49-F238E27FC236}">
                <a16:creationId xmlns:a16="http://schemas.microsoft.com/office/drawing/2014/main" id="{FDEB4259-6AE4-C513-A5B8-B80C9D30E2EA}"/>
              </a:ext>
            </a:extLst>
          </p:cNvPr>
          <p:cNvGrpSpPr/>
          <p:nvPr/>
        </p:nvGrpSpPr>
        <p:grpSpPr>
          <a:xfrm>
            <a:off x="19507200" y="2129352"/>
            <a:ext cx="9144000" cy="3429000"/>
            <a:chOff x="19507200" y="2129352"/>
            <a:chExt cx="9144000" cy="3429000"/>
          </a:xfrm>
        </p:grpSpPr>
        <p:pic>
          <p:nvPicPr>
            <p:cNvPr id="4" name="Picture 3" descr="A close-up of a white surface&#10;&#10;Description automatically generated">
              <a:extLst>
                <a:ext uri="{FF2B5EF4-FFF2-40B4-BE49-F238E27FC236}">
                  <a16:creationId xmlns:a16="http://schemas.microsoft.com/office/drawing/2014/main" id="{6A3724BE-11D2-0E1E-B5C1-27B237785594}"/>
                </a:ext>
              </a:extLst>
            </p:cNvPr>
            <p:cNvPicPr>
              <a:picLocks noChangeAspect="1"/>
            </p:cNvPicPr>
            <p:nvPr/>
          </p:nvPicPr>
          <p:blipFill>
            <a:blip r:embed="rId3"/>
            <a:stretch>
              <a:fillRect/>
            </a:stretch>
          </p:blipFill>
          <p:spPr>
            <a:xfrm>
              <a:off x="19507200" y="2129352"/>
              <a:ext cx="4572000" cy="3429000"/>
            </a:xfrm>
            <a:prstGeom prst="rect">
              <a:avLst/>
            </a:prstGeom>
            <a:ln>
              <a:solidFill>
                <a:schemeClr val="tx1"/>
              </a:solidFill>
            </a:ln>
          </p:spPr>
        </p:pic>
        <p:pic>
          <p:nvPicPr>
            <p:cNvPr id="6" name="Picture 5" descr="A close-up of a white surface&#10;&#10;Description automatically generated">
              <a:extLst>
                <a:ext uri="{FF2B5EF4-FFF2-40B4-BE49-F238E27FC236}">
                  <a16:creationId xmlns:a16="http://schemas.microsoft.com/office/drawing/2014/main" id="{C50F4B2D-F42D-1FC0-E85C-F19AB0C80467}"/>
                </a:ext>
              </a:extLst>
            </p:cNvPr>
            <p:cNvPicPr>
              <a:picLocks noChangeAspect="1"/>
            </p:cNvPicPr>
            <p:nvPr/>
          </p:nvPicPr>
          <p:blipFill>
            <a:blip r:embed="rId4"/>
            <a:stretch>
              <a:fillRect/>
            </a:stretch>
          </p:blipFill>
          <p:spPr>
            <a:xfrm>
              <a:off x="24079200" y="2129352"/>
              <a:ext cx="4572000" cy="3429000"/>
            </a:xfrm>
            <a:prstGeom prst="rect">
              <a:avLst/>
            </a:prstGeom>
            <a:ln>
              <a:solidFill>
                <a:schemeClr val="tx1"/>
              </a:solidFill>
            </a:ln>
          </p:spPr>
        </p:pic>
      </p:grpSp>
      <p:pic>
        <p:nvPicPr>
          <p:cNvPr id="8" name="Picture 7" descr="Close-up of a rock formation&#10;&#10;Description automatically generated">
            <a:extLst>
              <a:ext uri="{FF2B5EF4-FFF2-40B4-BE49-F238E27FC236}">
                <a16:creationId xmlns:a16="http://schemas.microsoft.com/office/drawing/2014/main" id="{DC21FB06-A56A-BBE1-61C8-0D470D2B46DF}"/>
              </a:ext>
            </a:extLst>
          </p:cNvPr>
          <p:cNvPicPr>
            <a:picLocks noChangeAspect="1"/>
          </p:cNvPicPr>
          <p:nvPr/>
        </p:nvPicPr>
        <p:blipFill>
          <a:blip r:embed="rId5"/>
          <a:stretch>
            <a:fillRect/>
          </a:stretch>
        </p:blipFill>
        <p:spPr>
          <a:xfrm>
            <a:off x="24282400" y="6921500"/>
            <a:ext cx="4572000" cy="3429000"/>
          </a:xfrm>
          <a:prstGeom prst="rect">
            <a:avLst/>
          </a:prstGeom>
        </p:spPr>
      </p:pic>
      <p:grpSp>
        <p:nvGrpSpPr>
          <p:cNvPr id="44" name="Group 43">
            <a:extLst>
              <a:ext uri="{FF2B5EF4-FFF2-40B4-BE49-F238E27FC236}">
                <a16:creationId xmlns:a16="http://schemas.microsoft.com/office/drawing/2014/main" id="{EC980359-F4AA-FB22-536C-7EA070AA05E3}"/>
              </a:ext>
            </a:extLst>
          </p:cNvPr>
          <p:cNvGrpSpPr/>
          <p:nvPr/>
        </p:nvGrpSpPr>
        <p:grpSpPr>
          <a:xfrm>
            <a:off x="10473486" y="4204387"/>
            <a:ext cx="5200294" cy="9905045"/>
            <a:chOff x="10473486" y="4204387"/>
            <a:chExt cx="5200294" cy="9905045"/>
          </a:xfrm>
        </p:grpSpPr>
        <p:pic>
          <p:nvPicPr>
            <p:cNvPr id="10" name="Picture 9" descr="A screenshot of a computer&#10;&#10;Description automatically generated">
              <a:extLst>
                <a:ext uri="{FF2B5EF4-FFF2-40B4-BE49-F238E27FC236}">
                  <a16:creationId xmlns:a16="http://schemas.microsoft.com/office/drawing/2014/main" id="{7CCEF5CC-DADE-A549-BFFF-4BB601BF0F8A}"/>
                </a:ext>
              </a:extLst>
            </p:cNvPr>
            <p:cNvPicPr>
              <a:picLocks noChangeAspect="1"/>
            </p:cNvPicPr>
            <p:nvPr/>
          </p:nvPicPr>
          <p:blipFill rotWithShape="1">
            <a:blip r:embed="rId6"/>
            <a:srcRect l="6390" b="13665"/>
            <a:stretch/>
          </p:blipFill>
          <p:spPr>
            <a:xfrm>
              <a:off x="10965924" y="4224854"/>
              <a:ext cx="4707855" cy="310296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829B1C2-5A45-8F52-ED5D-C52C4A266A5A}"/>
                </a:ext>
              </a:extLst>
            </p:cNvPr>
            <p:cNvPicPr>
              <a:picLocks noChangeAspect="1"/>
            </p:cNvPicPr>
            <p:nvPr/>
          </p:nvPicPr>
          <p:blipFill rotWithShape="1">
            <a:blip r:embed="rId7"/>
            <a:srcRect l="6390" b="13665"/>
            <a:stretch/>
          </p:blipFill>
          <p:spPr>
            <a:xfrm>
              <a:off x="10965924" y="7343466"/>
              <a:ext cx="4707856" cy="310296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2B9E6D23-07B8-4EC6-55D4-948BBF217C7C}"/>
                </a:ext>
              </a:extLst>
            </p:cNvPr>
            <p:cNvPicPr>
              <a:picLocks noChangeAspect="1"/>
            </p:cNvPicPr>
            <p:nvPr/>
          </p:nvPicPr>
          <p:blipFill rotWithShape="1">
            <a:blip r:embed="rId8"/>
            <a:srcRect l="6390"/>
            <a:stretch/>
          </p:blipFill>
          <p:spPr>
            <a:xfrm>
              <a:off x="10965924" y="10515332"/>
              <a:ext cx="4707856" cy="3594100"/>
            </a:xfrm>
            <a:prstGeom prst="rect">
              <a:avLst/>
            </a:prstGeom>
          </p:spPr>
        </p:pic>
        <p:grpSp>
          <p:nvGrpSpPr>
            <p:cNvPr id="30" name="Group 29">
              <a:extLst>
                <a:ext uri="{FF2B5EF4-FFF2-40B4-BE49-F238E27FC236}">
                  <a16:creationId xmlns:a16="http://schemas.microsoft.com/office/drawing/2014/main" id="{CC2593F6-1DC4-33F6-ACA0-871401BACD78}"/>
                </a:ext>
              </a:extLst>
            </p:cNvPr>
            <p:cNvGrpSpPr/>
            <p:nvPr/>
          </p:nvGrpSpPr>
          <p:grpSpPr>
            <a:xfrm>
              <a:off x="14652631" y="6261555"/>
              <a:ext cx="957587" cy="985897"/>
              <a:chOff x="16471672" y="6021904"/>
              <a:chExt cx="1447800" cy="1490603"/>
            </a:xfrm>
          </p:grpSpPr>
          <p:pic>
            <p:nvPicPr>
              <p:cNvPr id="31" name="Picture 30" descr="A close-up of a white surface&#10;&#10;Description automatically generated">
                <a:extLst>
                  <a:ext uri="{FF2B5EF4-FFF2-40B4-BE49-F238E27FC236}">
                    <a16:creationId xmlns:a16="http://schemas.microsoft.com/office/drawing/2014/main" id="{21F60751-DBC4-4883-194B-75B690817CD1}"/>
                  </a:ext>
                </a:extLst>
              </p:cNvPr>
              <p:cNvPicPr>
                <a:picLocks noChangeAspect="1"/>
              </p:cNvPicPr>
              <p:nvPr/>
            </p:nvPicPr>
            <p:blipFill rotWithShape="1">
              <a:blip r:embed="rId3"/>
              <a:srcRect l="39444" t="16667" r="28889" b="39863"/>
              <a:stretch/>
            </p:blipFill>
            <p:spPr>
              <a:xfrm>
                <a:off x="16471672" y="6021904"/>
                <a:ext cx="1447800" cy="1490603"/>
              </a:xfrm>
              <a:prstGeom prst="rect">
                <a:avLst/>
              </a:prstGeom>
              <a:ln>
                <a:solidFill>
                  <a:schemeClr val="tx1"/>
                </a:solidFill>
              </a:ln>
            </p:spPr>
          </p:pic>
          <p:sp>
            <p:nvSpPr>
              <p:cNvPr id="32" name="Freeform 31">
                <a:extLst>
                  <a:ext uri="{FF2B5EF4-FFF2-40B4-BE49-F238E27FC236}">
                    <a16:creationId xmlns:a16="http://schemas.microsoft.com/office/drawing/2014/main" id="{54CED23F-BB66-4F98-78A4-A89DF85BB69D}"/>
                  </a:ext>
                </a:extLst>
              </p:cNvPr>
              <p:cNvSpPr/>
              <p:nvPr/>
            </p:nvSpPr>
            <p:spPr>
              <a:xfrm>
                <a:off x="16657983" y="6249725"/>
                <a:ext cx="890546" cy="882595"/>
              </a:xfrm>
              <a:custGeom>
                <a:avLst/>
                <a:gdLst>
                  <a:gd name="connsiteX0" fmla="*/ 198782 w 890546"/>
                  <a:gd name="connsiteY0" fmla="*/ 15903 h 882595"/>
                  <a:gd name="connsiteX1" fmla="*/ 477078 w 890546"/>
                  <a:gd name="connsiteY1" fmla="*/ 15903 h 882595"/>
                  <a:gd name="connsiteX2" fmla="*/ 524786 w 890546"/>
                  <a:gd name="connsiteY2" fmla="*/ 7952 h 882595"/>
                  <a:gd name="connsiteX3" fmla="*/ 588396 w 890546"/>
                  <a:gd name="connsiteY3" fmla="*/ 0 h 882595"/>
                  <a:gd name="connsiteX4" fmla="*/ 739471 w 890546"/>
                  <a:gd name="connsiteY4" fmla="*/ 7952 h 882595"/>
                  <a:gd name="connsiteX5" fmla="*/ 763325 w 890546"/>
                  <a:gd name="connsiteY5" fmla="*/ 15903 h 882595"/>
                  <a:gd name="connsiteX6" fmla="*/ 811033 w 890546"/>
                  <a:gd name="connsiteY6" fmla="*/ 55659 h 882595"/>
                  <a:gd name="connsiteX7" fmla="*/ 842838 w 890546"/>
                  <a:gd name="connsiteY7" fmla="*/ 103367 h 882595"/>
                  <a:gd name="connsiteX8" fmla="*/ 858740 w 890546"/>
                  <a:gd name="connsiteY8" fmla="*/ 151075 h 882595"/>
                  <a:gd name="connsiteX9" fmla="*/ 866692 w 890546"/>
                  <a:gd name="connsiteY9" fmla="*/ 174929 h 882595"/>
                  <a:gd name="connsiteX10" fmla="*/ 874643 w 890546"/>
                  <a:gd name="connsiteY10" fmla="*/ 230588 h 882595"/>
                  <a:gd name="connsiteX11" fmla="*/ 890546 w 890546"/>
                  <a:gd name="connsiteY11" fmla="*/ 310101 h 882595"/>
                  <a:gd name="connsiteX12" fmla="*/ 882594 w 890546"/>
                  <a:gd name="connsiteY12" fmla="*/ 461176 h 882595"/>
                  <a:gd name="connsiteX13" fmla="*/ 874643 w 890546"/>
                  <a:gd name="connsiteY13" fmla="*/ 485030 h 882595"/>
                  <a:gd name="connsiteX14" fmla="*/ 858740 w 890546"/>
                  <a:gd name="connsiteY14" fmla="*/ 508884 h 882595"/>
                  <a:gd name="connsiteX15" fmla="*/ 803081 w 890546"/>
                  <a:gd name="connsiteY15" fmla="*/ 580445 h 882595"/>
                  <a:gd name="connsiteX16" fmla="*/ 787179 w 890546"/>
                  <a:gd name="connsiteY16" fmla="*/ 604299 h 882595"/>
                  <a:gd name="connsiteX17" fmla="*/ 771276 w 890546"/>
                  <a:gd name="connsiteY17" fmla="*/ 628153 h 882595"/>
                  <a:gd name="connsiteX18" fmla="*/ 763325 w 890546"/>
                  <a:gd name="connsiteY18" fmla="*/ 652007 h 882595"/>
                  <a:gd name="connsiteX19" fmla="*/ 715617 w 890546"/>
                  <a:gd name="connsiteY19" fmla="*/ 723569 h 882595"/>
                  <a:gd name="connsiteX20" fmla="*/ 699714 w 890546"/>
                  <a:gd name="connsiteY20" fmla="*/ 747423 h 882595"/>
                  <a:gd name="connsiteX21" fmla="*/ 652007 w 890546"/>
                  <a:gd name="connsiteY21" fmla="*/ 779228 h 882595"/>
                  <a:gd name="connsiteX22" fmla="*/ 612250 w 890546"/>
                  <a:gd name="connsiteY22" fmla="*/ 826936 h 882595"/>
                  <a:gd name="connsiteX23" fmla="*/ 556591 w 890546"/>
                  <a:gd name="connsiteY23" fmla="*/ 882595 h 882595"/>
                  <a:gd name="connsiteX24" fmla="*/ 485029 w 890546"/>
                  <a:gd name="connsiteY24" fmla="*/ 874644 h 882595"/>
                  <a:gd name="connsiteX25" fmla="*/ 461175 w 890546"/>
                  <a:gd name="connsiteY25" fmla="*/ 858741 h 882595"/>
                  <a:gd name="connsiteX26" fmla="*/ 413467 w 890546"/>
                  <a:gd name="connsiteY26" fmla="*/ 842838 h 882595"/>
                  <a:gd name="connsiteX27" fmla="*/ 365760 w 890546"/>
                  <a:gd name="connsiteY27" fmla="*/ 826936 h 882595"/>
                  <a:gd name="connsiteX28" fmla="*/ 318052 w 890546"/>
                  <a:gd name="connsiteY28" fmla="*/ 818985 h 882595"/>
                  <a:gd name="connsiteX29" fmla="*/ 214685 w 890546"/>
                  <a:gd name="connsiteY29" fmla="*/ 803082 h 882595"/>
                  <a:gd name="connsiteX30" fmla="*/ 159026 w 890546"/>
                  <a:gd name="connsiteY30" fmla="*/ 787179 h 882595"/>
                  <a:gd name="connsiteX31" fmla="*/ 87464 w 890546"/>
                  <a:gd name="connsiteY31" fmla="*/ 731520 h 882595"/>
                  <a:gd name="connsiteX32" fmla="*/ 63610 w 890546"/>
                  <a:gd name="connsiteY32" fmla="*/ 715618 h 882595"/>
                  <a:gd name="connsiteX33" fmla="*/ 23854 w 890546"/>
                  <a:gd name="connsiteY33" fmla="*/ 667910 h 882595"/>
                  <a:gd name="connsiteX34" fmla="*/ 7951 w 890546"/>
                  <a:gd name="connsiteY34" fmla="*/ 620202 h 882595"/>
                  <a:gd name="connsiteX35" fmla="*/ 0 w 890546"/>
                  <a:gd name="connsiteY35" fmla="*/ 596348 h 882595"/>
                  <a:gd name="connsiteX36" fmla="*/ 7951 w 890546"/>
                  <a:gd name="connsiteY36" fmla="*/ 461176 h 882595"/>
                  <a:gd name="connsiteX37" fmla="*/ 15902 w 890546"/>
                  <a:gd name="connsiteY37" fmla="*/ 437322 h 882595"/>
                  <a:gd name="connsiteX38" fmla="*/ 23854 w 890546"/>
                  <a:gd name="connsiteY38" fmla="*/ 405517 h 882595"/>
                  <a:gd name="connsiteX39" fmla="*/ 39756 w 890546"/>
                  <a:gd name="connsiteY39" fmla="*/ 381663 h 882595"/>
                  <a:gd name="connsiteX40" fmla="*/ 55659 w 890546"/>
                  <a:gd name="connsiteY40" fmla="*/ 333955 h 882595"/>
                  <a:gd name="connsiteX41" fmla="*/ 71561 w 890546"/>
                  <a:gd name="connsiteY41" fmla="*/ 286247 h 882595"/>
                  <a:gd name="connsiteX42" fmla="*/ 103367 w 890546"/>
                  <a:gd name="connsiteY42" fmla="*/ 190832 h 882595"/>
                  <a:gd name="connsiteX43" fmla="*/ 111318 w 890546"/>
                  <a:gd name="connsiteY43" fmla="*/ 166978 h 882595"/>
                  <a:gd name="connsiteX44" fmla="*/ 119269 w 890546"/>
                  <a:gd name="connsiteY44" fmla="*/ 143124 h 882595"/>
                  <a:gd name="connsiteX45" fmla="*/ 135172 w 890546"/>
                  <a:gd name="connsiteY45" fmla="*/ 119270 h 882595"/>
                  <a:gd name="connsiteX46" fmla="*/ 143123 w 890546"/>
                  <a:gd name="connsiteY46" fmla="*/ 87465 h 882595"/>
                  <a:gd name="connsiteX47" fmla="*/ 166977 w 890546"/>
                  <a:gd name="connsiteY47" fmla="*/ 71562 h 882595"/>
                  <a:gd name="connsiteX48" fmla="*/ 190831 w 890546"/>
                  <a:gd name="connsiteY48" fmla="*/ 47708 h 882595"/>
                  <a:gd name="connsiteX49" fmla="*/ 198782 w 890546"/>
                  <a:gd name="connsiteY49" fmla="*/ 15903 h 88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90546" h="882595">
                    <a:moveTo>
                      <a:pt x="198782" y="15903"/>
                    </a:moveTo>
                    <a:cubicBezTo>
                      <a:pt x="320975" y="33358"/>
                      <a:pt x="263368" y="28474"/>
                      <a:pt x="477078" y="15903"/>
                    </a:cubicBezTo>
                    <a:cubicBezTo>
                      <a:pt x="493172" y="14956"/>
                      <a:pt x="508826" y="10232"/>
                      <a:pt x="524786" y="7952"/>
                    </a:cubicBezTo>
                    <a:cubicBezTo>
                      <a:pt x="545940" y="4930"/>
                      <a:pt x="567193" y="2651"/>
                      <a:pt x="588396" y="0"/>
                    </a:cubicBezTo>
                    <a:cubicBezTo>
                      <a:pt x="638754" y="2651"/>
                      <a:pt x="689250" y="3386"/>
                      <a:pt x="739471" y="7952"/>
                    </a:cubicBezTo>
                    <a:cubicBezTo>
                      <a:pt x="747818" y="8711"/>
                      <a:pt x="755828" y="12155"/>
                      <a:pt x="763325" y="15903"/>
                    </a:cubicBezTo>
                    <a:cubicBezTo>
                      <a:pt x="780032" y="24256"/>
                      <a:pt x="799842" y="41270"/>
                      <a:pt x="811033" y="55659"/>
                    </a:cubicBezTo>
                    <a:cubicBezTo>
                      <a:pt x="822767" y="70746"/>
                      <a:pt x="842838" y="103367"/>
                      <a:pt x="842838" y="103367"/>
                    </a:cubicBezTo>
                    <a:lnTo>
                      <a:pt x="858740" y="151075"/>
                    </a:lnTo>
                    <a:lnTo>
                      <a:pt x="866692" y="174929"/>
                    </a:lnTo>
                    <a:cubicBezTo>
                      <a:pt x="869342" y="193482"/>
                      <a:pt x="871386" y="212132"/>
                      <a:pt x="874643" y="230588"/>
                    </a:cubicBezTo>
                    <a:cubicBezTo>
                      <a:pt x="879340" y="257206"/>
                      <a:pt x="890546" y="310101"/>
                      <a:pt x="890546" y="310101"/>
                    </a:cubicBezTo>
                    <a:cubicBezTo>
                      <a:pt x="887895" y="360459"/>
                      <a:pt x="887160" y="410955"/>
                      <a:pt x="882594" y="461176"/>
                    </a:cubicBezTo>
                    <a:cubicBezTo>
                      <a:pt x="881835" y="469523"/>
                      <a:pt x="878391" y="477533"/>
                      <a:pt x="874643" y="485030"/>
                    </a:cubicBezTo>
                    <a:cubicBezTo>
                      <a:pt x="870369" y="493577"/>
                      <a:pt x="864858" y="501543"/>
                      <a:pt x="858740" y="508884"/>
                    </a:cubicBezTo>
                    <a:cubicBezTo>
                      <a:pt x="796464" y="583617"/>
                      <a:pt x="883462" y="459875"/>
                      <a:pt x="803081" y="580445"/>
                    </a:cubicBezTo>
                    <a:lnTo>
                      <a:pt x="787179" y="604299"/>
                    </a:lnTo>
                    <a:lnTo>
                      <a:pt x="771276" y="628153"/>
                    </a:lnTo>
                    <a:cubicBezTo>
                      <a:pt x="768626" y="636104"/>
                      <a:pt x="767395" y="644680"/>
                      <a:pt x="763325" y="652007"/>
                    </a:cubicBezTo>
                    <a:cubicBezTo>
                      <a:pt x="763319" y="652017"/>
                      <a:pt x="723572" y="711637"/>
                      <a:pt x="715617" y="723569"/>
                    </a:cubicBezTo>
                    <a:cubicBezTo>
                      <a:pt x="710316" y="731520"/>
                      <a:pt x="707665" y="742122"/>
                      <a:pt x="699714" y="747423"/>
                    </a:cubicBezTo>
                    <a:lnTo>
                      <a:pt x="652007" y="779228"/>
                    </a:lnTo>
                    <a:cubicBezTo>
                      <a:pt x="595173" y="864478"/>
                      <a:pt x="683685" y="735090"/>
                      <a:pt x="612250" y="826936"/>
                    </a:cubicBezTo>
                    <a:cubicBezTo>
                      <a:pt x="567594" y="884352"/>
                      <a:pt x="602174" y="867401"/>
                      <a:pt x="556591" y="882595"/>
                    </a:cubicBezTo>
                    <a:cubicBezTo>
                      <a:pt x="532737" y="879945"/>
                      <a:pt x="508313" y="880465"/>
                      <a:pt x="485029" y="874644"/>
                    </a:cubicBezTo>
                    <a:cubicBezTo>
                      <a:pt x="475758" y="872326"/>
                      <a:pt x="469908" y="862622"/>
                      <a:pt x="461175" y="858741"/>
                    </a:cubicBezTo>
                    <a:cubicBezTo>
                      <a:pt x="445857" y="851933"/>
                      <a:pt x="429370" y="848139"/>
                      <a:pt x="413467" y="842838"/>
                    </a:cubicBezTo>
                    <a:lnTo>
                      <a:pt x="365760" y="826936"/>
                    </a:lnTo>
                    <a:lnTo>
                      <a:pt x="318052" y="818985"/>
                    </a:lnTo>
                    <a:cubicBezTo>
                      <a:pt x="284978" y="813897"/>
                      <a:pt x="247722" y="809689"/>
                      <a:pt x="214685" y="803082"/>
                    </a:cubicBezTo>
                    <a:cubicBezTo>
                      <a:pt x="208247" y="801794"/>
                      <a:pt x="167555" y="791917"/>
                      <a:pt x="159026" y="787179"/>
                    </a:cubicBezTo>
                    <a:cubicBezTo>
                      <a:pt x="86672" y="746982"/>
                      <a:pt x="133828" y="770156"/>
                      <a:pt x="87464" y="731520"/>
                    </a:cubicBezTo>
                    <a:cubicBezTo>
                      <a:pt x="80123" y="725402"/>
                      <a:pt x="70951" y="721736"/>
                      <a:pt x="63610" y="715618"/>
                    </a:cubicBezTo>
                    <a:cubicBezTo>
                      <a:pt x="50391" y="704603"/>
                      <a:pt x="31213" y="684467"/>
                      <a:pt x="23854" y="667910"/>
                    </a:cubicBezTo>
                    <a:cubicBezTo>
                      <a:pt x="17046" y="652592"/>
                      <a:pt x="13252" y="636105"/>
                      <a:pt x="7951" y="620202"/>
                    </a:cubicBezTo>
                    <a:lnTo>
                      <a:pt x="0" y="596348"/>
                    </a:lnTo>
                    <a:cubicBezTo>
                      <a:pt x="2650" y="551291"/>
                      <a:pt x="3460" y="506087"/>
                      <a:pt x="7951" y="461176"/>
                    </a:cubicBezTo>
                    <a:cubicBezTo>
                      <a:pt x="8785" y="452836"/>
                      <a:pt x="13599" y="445381"/>
                      <a:pt x="15902" y="437322"/>
                    </a:cubicBezTo>
                    <a:cubicBezTo>
                      <a:pt x="18904" y="426814"/>
                      <a:pt x="19549" y="415561"/>
                      <a:pt x="23854" y="405517"/>
                    </a:cubicBezTo>
                    <a:cubicBezTo>
                      <a:pt x="27618" y="396733"/>
                      <a:pt x="35875" y="390396"/>
                      <a:pt x="39756" y="381663"/>
                    </a:cubicBezTo>
                    <a:cubicBezTo>
                      <a:pt x="46564" y="366345"/>
                      <a:pt x="50358" y="349858"/>
                      <a:pt x="55659" y="333955"/>
                    </a:cubicBezTo>
                    <a:lnTo>
                      <a:pt x="71561" y="286247"/>
                    </a:lnTo>
                    <a:lnTo>
                      <a:pt x="103367" y="190832"/>
                    </a:lnTo>
                    <a:lnTo>
                      <a:pt x="111318" y="166978"/>
                    </a:lnTo>
                    <a:cubicBezTo>
                      <a:pt x="113968" y="159027"/>
                      <a:pt x="114620" y="150098"/>
                      <a:pt x="119269" y="143124"/>
                    </a:cubicBezTo>
                    <a:lnTo>
                      <a:pt x="135172" y="119270"/>
                    </a:lnTo>
                    <a:cubicBezTo>
                      <a:pt x="137822" y="108668"/>
                      <a:pt x="137061" y="96558"/>
                      <a:pt x="143123" y="87465"/>
                    </a:cubicBezTo>
                    <a:cubicBezTo>
                      <a:pt x="148424" y="79514"/>
                      <a:pt x="159636" y="77680"/>
                      <a:pt x="166977" y="71562"/>
                    </a:cubicBezTo>
                    <a:cubicBezTo>
                      <a:pt x="175616" y="64363"/>
                      <a:pt x="182880" y="55659"/>
                      <a:pt x="190831" y="47708"/>
                    </a:cubicBezTo>
                    <a:lnTo>
                      <a:pt x="198782" y="15903"/>
                    </a:lnTo>
                    <a:close/>
                  </a:path>
                </a:pathLst>
              </a:custGeom>
              <a:solidFill>
                <a:srgbClr val="F3F1B0">
                  <a:alpha val="49804"/>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35" name="Group 34">
              <a:extLst>
                <a:ext uri="{FF2B5EF4-FFF2-40B4-BE49-F238E27FC236}">
                  <a16:creationId xmlns:a16="http://schemas.microsoft.com/office/drawing/2014/main" id="{5578AD90-AE04-8AA4-14C1-53A4AB345011}"/>
                </a:ext>
              </a:extLst>
            </p:cNvPr>
            <p:cNvGrpSpPr/>
            <p:nvPr/>
          </p:nvGrpSpPr>
          <p:grpSpPr>
            <a:xfrm>
              <a:off x="14573862" y="9391633"/>
              <a:ext cx="957587" cy="985897"/>
              <a:chOff x="14573862" y="9867121"/>
              <a:chExt cx="957587" cy="985897"/>
            </a:xfrm>
          </p:grpSpPr>
          <p:pic>
            <p:nvPicPr>
              <p:cNvPr id="28" name="Picture 27" descr="A close-up of a white surface&#10;&#10;Description automatically generated">
                <a:extLst>
                  <a:ext uri="{FF2B5EF4-FFF2-40B4-BE49-F238E27FC236}">
                    <a16:creationId xmlns:a16="http://schemas.microsoft.com/office/drawing/2014/main" id="{10E96013-C5D9-7CA0-92A8-76FE2A13B59C}"/>
                  </a:ext>
                </a:extLst>
              </p:cNvPr>
              <p:cNvPicPr>
                <a:picLocks noChangeAspect="1"/>
              </p:cNvPicPr>
              <p:nvPr/>
            </p:nvPicPr>
            <p:blipFill rotWithShape="1">
              <a:blip r:embed="rId3"/>
              <a:srcRect l="39444" t="16667" r="28889" b="39863"/>
              <a:stretch/>
            </p:blipFill>
            <p:spPr>
              <a:xfrm>
                <a:off x="14573862" y="9867121"/>
                <a:ext cx="957587" cy="985897"/>
              </a:xfrm>
              <a:prstGeom prst="rect">
                <a:avLst/>
              </a:prstGeom>
              <a:ln>
                <a:solidFill>
                  <a:schemeClr val="tx1"/>
                </a:solidFill>
              </a:ln>
            </p:spPr>
          </p:pic>
          <p:sp>
            <p:nvSpPr>
              <p:cNvPr id="33" name="Freeform 32">
                <a:extLst>
                  <a:ext uri="{FF2B5EF4-FFF2-40B4-BE49-F238E27FC236}">
                    <a16:creationId xmlns:a16="http://schemas.microsoft.com/office/drawing/2014/main" id="{B4A0EAE5-D8BF-5E49-381D-124A44D9E74E}"/>
                  </a:ext>
                </a:extLst>
              </p:cNvPr>
              <p:cNvSpPr/>
              <p:nvPr/>
            </p:nvSpPr>
            <p:spPr>
              <a:xfrm>
                <a:off x="15155186" y="10168515"/>
                <a:ext cx="87832" cy="88668"/>
              </a:xfrm>
              <a:custGeom>
                <a:avLst/>
                <a:gdLst>
                  <a:gd name="connsiteX0" fmla="*/ 63611 w 87832"/>
                  <a:gd name="connsiteY0" fmla="*/ 1203 h 88668"/>
                  <a:gd name="connsiteX1" fmla="*/ 0 w 87832"/>
                  <a:gd name="connsiteY1" fmla="*/ 64814 h 88668"/>
                  <a:gd name="connsiteX2" fmla="*/ 7951 w 87832"/>
                  <a:gd name="connsiteY2" fmla="*/ 88668 h 88668"/>
                  <a:gd name="connsiteX3" fmla="*/ 87464 w 87832"/>
                  <a:gd name="connsiteY3" fmla="*/ 56862 h 88668"/>
                  <a:gd name="connsiteX4" fmla="*/ 79513 w 87832"/>
                  <a:gd name="connsiteY4" fmla="*/ 25057 h 88668"/>
                  <a:gd name="connsiteX5" fmla="*/ 63611 w 87832"/>
                  <a:gd name="connsiteY5" fmla="*/ 1203 h 8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32" h="88668">
                    <a:moveTo>
                      <a:pt x="63611" y="1203"/>
                    </a:moveTo>
                    <a:cubicBezTo>
                      <a:pt x="50359" y="7829"/>
                      <a:pt x="0" y="30159"/>
                      <a:pt x="0" y="64814"/>
                    </a:cubicBezTo>
                    <a:cubicBezTo>
                      <a:pt x="0" y="73195"/>
                      <a:pt x="5301" y="80717"/>
                      <a:pt x="7951" y="88668"/>
                    </a:cubicBezTo>
                    <a:cubicBezTo>
                      <a:pt x="31394" y="85737"/>
                      <a:pt x="81913" y="95720"/>
                      <a:pt x="87464" y="56862"/>
                    </a:cubicBezTo>
                    <a:cubicBezTo>
                      <a:pt x="89009" y="46044"/>
                      <a:pt x="85575" y="34150"/>
                      <a:pt x="79513" y="25057"/>
                    </a:cubicBezTo>
                    <a:cubicBezTo>
                      <a:pt x="74212" y="17106"/>
                      <a:pt x="76863" y="-5423"/>
                      <a:pt x="63611" y="1203"/>
                    </a:cubicBezTo>
                    <a:close/>
                  </a:path>
                </a:pathLst>
              </a:custGeom>
              <a:solidFill>
                <a:srgbClr val="AF5474">
                  <a:alpha val="49804"/>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Freeform 33">
                <a:extLst>
                  <a:ext uri="{FF2B5EF4-FFF2-40B4-BE49-F238E27FC236}">
                    <a16:creationId xmlns:a16="http://schemas.microsoft.com/office/drawing/2014/main" id="{9DF858E3-CFC3-002F-1191-5013C579EDAD}"/>
                  </a:ext>
                </a:extLst>
              </p:cNvPr>
              <p:cNvSpPr/>
              <p:nvPr/>
            </p:nvSpPr>
            <p:spPr>
              <a:xfrm>
                <a:off x="14754456" y="10208819"/>
                <a:ext cx="109410" cy="64266"/>
              </a:xfrm>
              <a:custGeom>
                <a:avLst/>
                <a:gdLst>
                  <a:gd name="connsiteX0" fmla="*/ 58824 w 109410"/>
                  <a:gd name="connsiteY0" fmla="*/ 656 h 64266"/>
                  <a:gd name="connsiteX1" fmla="*/ 3165 w 109410"/>
                  <a:gd name="connsiteY1" fmla="*/ 8607 h 64266"/>
                  <a:gd name="connsiteX2" fmla="*/ 11116 w 109410"/>
                  <a:gd name="connsiteY2" fmla="*/ 40412 h 64266"/>
                  <a:gd name="connsiteX3" fmla="*/ 58824 w 109410"/>
                  <a:gd name="connsiteY3" fmla="*/ 64266 h 64266"/>
                  <a:gd name="connsiteX4" fmla="*/ 106532 w 109410"/>
                  <a:gd name="connsiteY4" fmla="*/ 56315 h 64266"/>
                  <a:gd name="connsiteX5" fmla="*/ 98581 w 109410"/>
                  <a:gd name="connsiteY5" fmla="*/ 24510 h 64266"/>
                  <a:gd name="connsiteX6" fmla="*/ 74727 w 109410"/>
                  <a:gd name="connsiteY6" fmla="*/ 8607 h 64266"/>
                  <a:gd name="connsiteX7" fmla="*/ 58824 w 109410"/>
                  <a:gd name="connsiteY7" fmla="*/ 656 h 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10" h="64266">
                    <a:moveTo>
                      <a:pt x="58824" y="656"/>
                    </a:moveTo>
                    <a:cubicBezTo>
                      <a:pt x="46897" y="656"/>
                      <a:pt x="17563" y="-3391"/>
                      <a:pt x="3165" y="8607"/>
                    </a:cubicBezTo>
                    <a:cubicBezTo>
                      <a:pt x="-5230" y="15603"/>
                      <a:pt x="5054" y="31319"/>
                      <a:pt x="11116" y="40412"/>
                    </a:cubicBezTo>
                    <a:cubicBezTo>
                      <a:pt x="19924" y="53625"/>
                      <a:pt x="45216" y="59730"/>
                      <a:pt x="58824" y="64266"/>
                    </a:cubicBezTo>
                    <a:cubicBezTo>
                      <a:pt x="74727" y="61616"/>
                      <a:pt x="95132" y="67715"/>
                      <a:pt x="106532" y="56315"/>
                    </a:cubicBezTo>
                    <a:cubicBezTo>
                      <a:pt x="114259" y="48588"/>
                      <a:pt x="104643" y="33603"/>
                      <a:pt x="98581" y="24510"/>
                    </a:cubicBezTo>
                    <a:cubicBezTo>
                      <a:pt x="93280" y="16559"/>
                      <a:pt x="83511" y="12371"/>
                      <a:pt x="74727" y="8607"/>
                    </a:cubicBezTo>
                    <a:cubicBezTo>
                      <a:pt x="54675" y="13"/>
                      <a:pt x="70751" y="656"/>
                      <a:pt x="58824" y="656"/>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37" name="Group 36">
              <a:extLst>
                <a:ext uri="{FF2B5EF4-FFF2-40B4-BE49-F238E27FC236}">
                  <a16:creationId xmlns:a16="http://schemas.microsoft.com/office/drawing/2014/main" id="{A1B75176-E028-4E7E-B87A-3DCE9C7C1D66}"/>
                </a:ext>
              </a:extLst>
            </p:cNvPr>
            <p:cNvGrpSpPr/>
            <p:nvPr/>
          </p:nvGrpSpPr>
          <p:grpSpPr>
            <a:xfrm>
              <a:off x="14573862" y="12596198"/>
              <a:ext cx="957587" cy="985897"/>
              <a:chOff x="14419182" y="13451651"/>
              <a:chExt cx="957587" cy="985897"/>
            </a:xfrm>
          </p:grpSpPr>
          <p:pic>
            <p:nvPicPr>
              <p:cNvPr id="25" name="Picture 24" descr="A close-up of a white surface&#10;&#10;Description automatically generated">
                <a:extLst>
                  <a:ext uri="{FF2B5EF4-FFF2-40B4-BE49-F238E27FC236}">
                    <a16:creationId xmlns:a16="http://schemas.microsoft.com/office/drawing/2014/main" id="{1DABC1B0-F92B-C8D3-9C25-173D73FA8D8D}"/>
                  </a:ext>
                </a:extLst>
              </p:cNvPr>
              <p:cNvPicPr>
                <a:picLocks noChangeAspect="1"/>
              </p:cNvPicPr>
              <p:nvPr/>
            </p:nvPicPr>
            <p:blipFill rotWithShape="1">
              <a:blip r:embed="rId3"/>
              <a:srcRect l="39444" t="16667" r="28889" b="39863"/>
              <a:stretch/>
            </p:blipFill>
            <p:spPr>
              <a:xfrm>
                <a:off x="14419182" y="13451651"/>
                <a:ext cx="957587" cy="985897"/>
              </a:xfrm>
              <a:prstGeom prst="rect">
                <a:avLst/>
              </a:prstGeom>
              <a:ln>
                <a:solidFill>
                  <a:schemeClr val="tx1"/>
                </a:solidFill>
              </a:ln>
            </p:spPr>
          </p:pic>
          <p:sp>
            <p:nvSpPr>
              <p:cNvPr id="36" name="Freeform 35">
                <a:extLst>
                  <a:ext uri="{FF2B5EF4-FFF2-40B4-BE49-F238E27FC236}">
                    <a16:creationId xmlns:a16="http://schemas.microsoft.com/office/drawing/2014/main" id="{AD64D481-F54E-2C51-4579-554EC307A287}"/>
                  </a:ext>
                </a:extLst>
              </p:cNvPr>
              <p:cNvSpPr/>
              <p:nvPr/>
            </p:nvSpPr>
            <p:spPr>
              <a:xfrm>
                <a:off x="14725816" y="13644438"/>
                <a:ext cx="159026" cy="127221"/>
              </a:xfrm>
              <a:custGeom>
                <a:avLst/>
                <a:gdLst>
                  <a:gd name="connsiteX0" fmla="*/ 15902 w 159026"/>
                  <a:gd name="connsiteY0" fmla="*/ 119270 h 127221"/>
                  <a:gd name="connsiteX1" fmla="*/ 71561 w 159026"/>
                  <a:gd name="connsiteY1" fmla="*/ 127221 h 127221"/>
                  <a:gd name="connsiteX2" fmla="*/ 159026 w 159026"/>
                  <a:gd name="connsiteY2" fmla="*/ 111319 h 127221"/>
                  <a:gd name="connsiteX3" fmla="*/ 151074 w 159026"/>
                  <a:gd name="connsiteY3" fmla="*/ 39757 h 127221"/>
                  <a:gd name="connsiteX4" fmla="*/ 127221 w 159026"/>
                  <a:gd name="connsiteY4" fmla="*/ 23854 h 127221"/>
                  <a:gd name="connsiteX5" fmla="*/ 79513 w 159026"/>
                  <a:gd name="connsiteY5" fmla="*/ 7952 h 127221"/>
                  <a:gd name="connsiteX6" fmla="*/ 55659 w 159026"/>
                  <a:gd name="connsiteY6" fmla="*/ 0 h 127221"/>
                  <a:gd name="connsiteX7" fmla="*/ 7951 w 159026"/>
                  <a:gd name="connsiteY7" fmla="*/ 23854 h 127221"/>
                  <a:gd name="connsiteX8" fmla="*/ 0 w 159026"/>
                  <a:gd name="connsiteY8" fmla="*/ 47708 h 127221"/>
                  <a:gd name="connsiteX9" fmla="*/ 15902 w 159026"/>
                  <a:gd name="connsiteY9" fmla="*/ 103367 h 127221"/>
                  <a:gd name="connsiteX10" fmla="*/ 15902 w 159026"/>
                  <a:gd name="connsiteY10" fmla="*/ 119270 h 1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26" h="127221">
                    <a:moveTo>
                      <a:pt x="15902" y="119270"/>
                    </a:moveTo>
                    <a:cubicBezTo>
                      <a:pt x="25179" y="123246"/>
                      <a:pt x="52820" y="127221"/>
                      <a:pt x="71561" y="127221"/>
                    </a:cubicBezTo>
                    <a:cubicBezTo>
                      <a:pt x="100052" y="127221"/>
                      <a:pt x="131188" y="118278"/>
                      <a:pt x="159026" y="111319"/>
                    </a:cubicBezTo>
                    <a:cubicBezTo>
                      <a:pt x="156375" y="87465"/>
                      <a:pt x="159276" y="62313"/>
                      <a:pt x="151074" y="39757"/>
                    </a:cubicBezTo>
                    <a:cubicBezTo>
                      <a:pt x="147808" y="30776"/>
                      <a:pt x="135953" y="27735"/>
                      <a:pt x="127221" y="23854"/>
                    </a:cubicBezTo>
                    <a:cubicBezTo>
                      <a:pt x="111903" y="17046"/>
                      <a:pt x="95416" y="13253"/>
                      <a:pt x="79513" y="7952"/>
                    </a:cubicBezTo>
                    <a:lnTo>
                      <a:pt x="55659" y="0"/>
                    </a:lnTo>
                    <a:cubicBezTo>
                      <a:pt x="39947" y="5238"/>
                      <a:pt x="19160" y="9843"/>
                      <a:pt x="7951" y="23854"/>
                    </a:cubicBezTo>
                    <a:cubicBezTo>
                      <a:pt x="2715" y="30399"/>
                      <a:pt x="2650" y="39757"/>
                      <a:pt x="0" y="47708"/>
                    </a:cubicBezTo>
                    <a:cubicBezTo>
                      <a:pt x="1060" y="51948"/>
                      <a:pt x="11340" y="96524"/>
                      <a:pt x="15902" y="103367"/>
                    </a:cubicBezTo>
                    <a:cubicBezTo>
                      <a:pt x="17372" y="105572"/>
                      <a:pt x="6625" y="115294"/>
                      <a:pt x="15902" y="119270"/>
                    </a:cubicBezTo>
                    <a:close/>
                  </a:path>
                </a:pathLst>
              </a:custGeom>
              <a:solidFill>
                <a:srgbClr val="FE79AA">
                  <a:alpha val="49412"/>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38" name="TextBox 37">
              <a:extLst>
                <a:ext uri="{FF2B5EF4-FFF2-40B4-BE49-F238E27FC236}">
                  <a16:creationId xmlns:a16="http://schemas.microsoft.com/office/drawing/2014/main" id="{5E3B3612-E55E-F0AD-7DB0-A014C092B4BE}"/>
                </a:ext>
              </a:extLst>
            </p:cNvPr>
            <p:cNvSpPr txBox="1"/>
            <p:nvPr/>
          </p:nvSpPr>
          <p:spPr>
            <a:xfrm>
              <a:off x="11558272" y="7412367"/>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39" name="TextBox 38">
              <a:extLst>
                <a:ext uri="{FF2B5EF4-FFF2-40B4-BE49-F238E27FC236}">
                  <a16:creationId xmlns:a16="http://schemas.microsoft.com/office/drawing/2014/main" id="{751987F0-7BF8-A521-F4E2-0E8707E2752C}"/>
                </a:ext>
              </a:extLst>
            </p:cNvPr>
            <p:cNvSpPr txBox="1"/>
            <p:nvPr/>
          </p:nvSpPr>
          <p:spPr>
            <a:xfrm>
              <a:off x="11558272" y="4204387"/>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40" name="TextBox 39">
              <a:extLst>
                <a:ext uri="{FF2B5EF4-FFF2-40B4-BE49-F238E27FC236}">
                  <a16:creationId xmlns:a16="http://schemas.microsoft.com/office/drawing/2014/main" id="{656AE84A-98CC-5AF6-1F79-691EFCD744F3}"/>
                </a:ext>
              </a:extLst>
            </p:cNvPr>
            <p:cNvSpPr txBox="1"/>
            <p:nvPr/>
          </p:nvSpPr>
          <p:spPr>
            <a:xfrm>
              <a:off x="11558272" y="10522662"/>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sp>
          <p:nvSpPr>
            <p:cNvPr id="41" name="TextBox 40">
              <a:extLst>
                <a:ext uri="{FF2B5EF4-FFF2-40B4-BE49-F238E27FC236}">
                  <a16:creationId xmlns:a16="http://schemas.microsoft.com/office/drawing/2014/main" id="{68C20A59-7C04-DFB2-FA00-5944879862A7}"/>
                </a:ext>
              </a:extLst>
            </p:cNvPr>
            <p:cNvSpPr txBox="1"/>
            <p:nvPr/>
          </p:nvSpPr>
          <p:spPr>
            <a:xfrm rot="16200000">
              <a:off x="5995873" y="8702467"/>
              <a:ext cx="9478446"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Variacne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538373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11E65C-F1A3-3FBA-2192-66AC8500DF66}"/>
              </a:ext>
            </a:extLst>
          </p:cNvPr>
          <p:cNvSpPr txBox="1"/>
          <p:nvPr/>
        </p:nvSpPr>
        <p:spPr>
          <a:xfrm>
            <a:off x="9807525" y="2095845"/>
            <a:ext cx="8786192" cy="1569660"/>
          </a:xfrm>
          <a:prstGeom prst="rect">
            <a:avLst/>
          </a:prstGeom>
          <a:noFill/>
        </p:spPr>
        <p:txBody>
          <a:bodyPr wrap="square" rtlCol="0">
            <a:spAutoFit/>
          </a:bodyPr>
          <a:lstStyle/>
          <a:p>
            <a:r>
              <a:rPr lang="en-US" sz="3200" b="1" i="1" dirty="0">
                <a:latin typeface="Helvetica" pitchFamily="2" charset="0"/>
              </a:rPr>
              <a:t>FIGURE – ROTATION</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8679 top, right, bottom, left</a:t>
            </a:r>
          </a:p>
        </p:txBody>
      </p:sp>
      <p:grpSp>
        <p:nvGrpSpPr>
          <p:cNvPr id="17" name="Group 16">
            <a:extLst>
              <a:ext uri="{FF2B5EF4-FFF2-40B4-BE49-F238E27FC236}">
                <a16:creationId xmlns:a16="http://schemas.microsoft.com/office/drawing/2014/main" id="{5CF641CB-62BB-4392-7F07-EF4D99E6C734}"/>
              </a:ext>
            </a:extLst>
          </p:cNvPr>
          <p:cNvGrpSpPr/>
          <p:nvPr/>
        </p:nvGrpSpPr>
        <p:grpSpPr>
          <a:xfrm>
            <a:off x="756576" y="4009561"/>
            <a:ext cx="12930966" cy="12873502"/>
            <a:chOff x="7303680" y="6679609"/>
            <a:chExt cx="12930966" cy="12873502"/>
          </a:xfrm>
        </p:grpSpPr>
        <p:pic>
          <p:nvPicPr>
            <p:cNvPr id="4" name="Picture 3" descr="A close-up of a cell&#10;&#10;Description automatically generated">
              <a:extLst>
                <a:ext uri="{FF2B5EF4-FFF2-40B4-BE49-F238E27FC236}">
                  <a16:creationId xmlns:a16="http://schemas.microsoft.com/office/drawing/2014/main" id="{C14D3E82-3E47-5B49-A8BB-5C648E0434AB}"/>
                </a:ext>
              </a:extLst>
            </p:cNvPr>
            <p:cNvPicPr>
              <a:picLocks noChangeAspect="1"/>
            </p:cNvPicPr>
            <p:nvPr/>
          </p:nvPicPr>
          <p:blipFill>
            <a:blip r:embed="rId3"/>
            <a:stretch>
              <a:fillRect/>
            </a:stretch>
          </p:blipFill>
          <p:spPr>
            <a:xfrm>
              <a:off x="7303680" y="14020171"/>
              <a:ext cx="7372643" cy="553294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8EFE7DC-1BA8-EB0E-95DE-ADF657EBFA18}"/>
                </a:ext>
              </a:extLst>
            </p:cNvPr>
            <p:cNvPicPr>
              <a:picLocks noChangeAspect="1"/>
            </p:cNvPicPr>
            <p:nvPr/>
          </p:nvPicPr>
          <p:blipFill>
            <a:blip r:embed="rId4"/>
            <a:stretch>
              <a:fillRect/>
            </a:stretch>
          </p:blipFill>
          <p:spPr>
            <a:xfrm>
              <a:off x="7303680" y="6679609"/>
              <a:ext cx="5316280" cy="7092928"/>
            </a:xfrm>
            <a:prstGeom prst="rect">
              <a:avLst/>
            </a:prstGeom>
          </p:spPr>
        </p:pic>
        <p:pic>
          <p:nvPicPr>
            <p:cNvPr id="8" name="Picture 7" descr="A close-up of a cell&#10;&#10;Description automatically generated">
              <a:extLst>
                <a:ext uri="{FF2B5EF4-FFF2-40B4-BE49-F238E27FC236}">
                  <a16:creationId xmlns:a16="http://schemas.microsoft.com/office/drawing/2014/main" id="{9A423A19-1484-A370-8BAF-12355388E02C}"/>
                </a:ext>
              </a:extLst>
            </p:cNvPr>
            <p:cNvPicPr>
              <a:picLocks noChangeAspect="1"/>
            </p:cNvPicPr>
            <p:nvPr/>
          </p:nvPicPr>
          <p:blipFill>
            <a:blip r:embed="rId5"/>
            <a:stretch>
              <a:fillRect/>
            </a:stretch>
          </p:blipFill>
          <p:spPr>
            <a:xfrm>
              <a:off x="14918366" y="12344400"/>
              <a:ext cx="5316280" cy="7078742"/>
            </a:xfrm>
            <a:prstGeom prst="rect">
              <a:avLst/>
            </a:prstGeom>
          </p:spPr>
        </p:pic>
        <p:pic>
          <p:nvPicPr>
            <p:cNvPr id="10" name="Picture 9" descr="A close-up of a cell&#10;&#10;Description automatically generated">
              <a:extLst>
                <a:ext uri="{FF2B5EF4-FFF2-40B4-BE49-F238E27FC236}">
                  <a16:creationId xmlns:a16="http://schemas.microsoft.com/office/drawing/2014/main" id="{14CDB12A-39B6-7EB0-5041-D4748758FBE0}"/>
                </a:ext>
              </a:extLst>
            </p:cNvPr>
            <p:cNvPicPr>
              <a:picLocks noChangeAspect="1"/>
            </p:cNvPicPr>
            <p:nvPr/>
          </p:nvPicPr>
          <p:blipFill>
            <a:blip r:embed="rId6"/>
            <a:stretch>
              <a:fillRect/>
            </a:stretch>
          </p:blipFill>
          <p:spPr>
            <a:xfrm>
              <a:off x="12844129" y="6679609"/>
              <a:ext cx="7372643" cy="5522828"/>
            </a:xfrm>
            <a:prstGeom prst="rect">
              <a:avLst/>
            </a:prstGeom>
          </p:spPr>
        </p:pic>
        <p:sp>
          <p:nvSpPr>
            <p:cNvPr id="11" name="5-Point Star 10">
              <a:extLst>
                <a:ext uri="{FF2B5EF4-FFF2-40B4-BE49-F238E27FC236}">
                  <a16:creationId xmlns:a16="http://schemas.microsoft.com/office/drawing/2014/main" id="{F3495CAC-D7EE-2F6E-1A3C-B76EA9C9EC4F}"/>
                </a:ext>
              </a:extLst>
            </p:cNvPr>
            <p:cNvSpPr/>
            <p:nvPr/>
          </p:nvSpPr>
          <p:spPr>
            <a:xfrm>
              <a:off x="11729391" y="9326723"/>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5-Point Star 11">
              <a:extLst>
                <a:ext uri="{FF2B5EF4-FFF2-40B4-BE49-F238E27FC236}">
                  <a16:creationId xmlns:a16="http://schemas.microsoft.com/office/drawing/2014/main" id="{37FC49C3-9B46-B5B3-CFAC-B07C8FEBB315}"/>
                </a:ext>
              </a:extLst>
            </p:cNvPr>
            <p:cNvSpPr/>
            <p:nvPr/>
          </p:nvSpPr>
          <p:spPr>
            <a:xfrm>
              <a:off x="11889411" y="1678664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5-Point Star 12">
              <a:extLst>
                <a:ext uri="{FF2B5EF4-FFF2-40B4-BE49-F238E27FC236}">
                  <a16:creationId xmlns:a16="http://schemas.microsoft.com/office/drawing/2014/main" id="{67861C24-31E4-C072-3630-4B33783AE6AD}"/>
                </a:ext>
              </a:extLst>
            </p:cNvPr>
            <p:cNvSpPr/>
            <p:nvPr/>
          </p:nvSpPr>
          <p:spPr>
            <a:xfrm>
              <a:off x="11394892" y="1576947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5-Point Star 13">
              <a:extLst>
                <a:ext uri="{FF2B5EF4-FFF2-40B4-BE49-F238E27FC236}">
                  <a16:creationId xmlns:a16="http://schemas.microsoft.com/office/drawing/2014/main" id="{8645203B-F681-F433-C126-05973397C7B7}"/>
                </a:ext>
              </a:extLst>
            </p:cNvPr>
            <p:cNvSpPr/>
            <p:nvPr/>
          </p:nvSpPr>
          <p:spPr>
            <a:xfrm>
              <a:off x="10127950" y="1536167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5-Point Star 14">
              <a:extLst>
                <a:ext uri="{FF2B5EF4-FFF2-40B4-BE49-F238E27FC236}">
                  <a16:creationId xmlns:a16="http://schemas.microsoft.com/office/drawing/2014/main" id="{2ABB324D-7965-D44E-E6C5-2BD550D68367}"/>
                </a:ext>
              </a:extLst>
            </p:cNvPr>
            <p:cNvSpPr/>
            <p:nvPr/>
          </p:nvSpPr>
          <p:spPr>
            <a:xfrm>
              <a:off x="16210410" y="1513307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5-Point Star 15">
              <a:extLst>
                <a:ext uri="{FF2B5EF4-FFF2-40B4-BE49-F238E27FC236}">
                  <a16:creationId xmlns:a16="http://schemas.microsoft.com/office/drawing/2014/main" id="{EEC61B05-BC40-706E-25A5-2153BFD1500B}"/>
                </a:ext>
              </a:extLst>
            </p:cNvPr>
            <p:cNvSpPr/>
            <p:nvPr/>
          </p:nvSpPr>
          <p:spPr>
            <a:xfrm>
              <a:off x="18668836" y="15318467"/>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35" name="Group 34">
            <a:extLst>
              <a:ext uri="{FF2B5EF4-FFF2-40B4-BE49-F238E27FC236}">
                <a16:creationId xmlns:a16="http://schemas.microsoft.com/office/drawing/2014/main" id="{DE9DB673-016A-F128-92F3-8A5360732D40}"/>
              </a:ext>
            </a:extLst>
          </p:cNvPr>
          <p:cNvGrpSpPr/>
          <p:nvPr/>
        </p:nvGrpSpPr>
        <p:grpSpPr>
          <a:xfrm>
            <a:off x="21826732" y="3438927"/>
            <a:ext cx="5534604" cy="13644140"/>
            <a:chOff x="21826732" y="3438927"/>
            <a:chExt cx="5534604" cy="13644140"/>
          </a:xfrm>
        </p:grpSpPr>
        <p:grpSp>
          <p:nvGrpSpPr>
            <p:cNvPr id="32" name="Group 31">
              <a:extLst>
                <a:ext uri="{FF2B5EF4-FFF2-40B4-BE49-F238E27FC236}">
                  <a16:creationId xmlns:a16="http://schemas.microsoft.com/office/drawing/2014/main" id="{C3504680-4AA1-9014-9618-8C72F88BCA3A}"/>
                </a:ext>
              </a:extLst>
            </p:cNvPr>
            <p:cNvGrpSpPr/>
            <p:nvPr/>
          </p:nvGrpSpPr>
          <p:grpSpPr>
            <a:xfrm>
              <a:off x="21826732" y="3438927"/>
              <a:ext cx="5534604" cy="13120920"/>
              <a:chOff x="21826732" y="3438927"/>
              <a:chExt cx="5534604" cy="13120920"/>
            </a:xfrm>
          </p:grpSpPr>
          <p:pic>
            <p:nvPicPr>
              <p:cNvPr id="19" name="Picture 18" descr="A screen shot of a graph&#10;&#10;Description automatically generated">
                <a:extLst>
                  <a:ext uri="{FF2B5EF4-FFF2-40B4-BE49-F238E27FC236}">
                    <a16:creationId xmlns:a16="http://schemas.microsoft.com/office/drawing/2014/main" id="{D6E0A875-5F59-2A78-0214-967ADF214788}"/>
                  </a:ext>
                </a:extLst>
              </p:cNvPr>
              <p:cNvPicPr>
                <a:picLocks noChangeAspect="1"/>
              </p:cNvPicPr>
              <p:nvPr/>
            </p:nvPicPr>
            <p:blipFill rotWithShape="1">
              <a:blip r:embed="rId7"/>
              <a:srcRect b="11940"/>
              <a:stretch/>
            </p:blipFill>
            <p:spPr>
              <a:xfrm>
                <a:off x="21991934" y="3491719"/>
                <a:ext cx="5029200" cy="3164956"/>
              </a:xfrm>
              <a:prstGeom prst="rect">
                <a:avLst/>
              </a:prstGeom>
            </p:spPr>
          </p:pic>
          <p:pic>
            <p:nvPicPr>
              <p:cNvPr id="21" name="Picture 20" descr="A graph of a number&#10;&#10;Description automatically generated with medium confidence">
                <a:extLst>
                  <a:ext uri="{FF2B5EF4-FFF2-40B4-BE49-F238E27FC236}">
                    <a16:creationId xmlns:a16="http://schemas.microsoft.com/office/drawing/2014/main" id="{17096055-A308-E421-9530-B247EF752F05}"/>
                  </a:ext>
                </a:extLst>
              </p:cNvPr>
              <p:cNvPicPr>
                <a:picLocks noChangeAspect="1"/>
              </p:cNvPicPr>
              <p:nvPr/>
            </p:nvPicPr>
            <p:blipFill rotWithShape="1">
              <a:blip r:embed="rId8"/>
              <a:srcRect b="11940"/>
              <a:stretch/>
            </p:blipFill>
            <p:spPr>
              <a:xfrm>
                <a:off x="22018754" y="6656675"/>
                <a:ext cx="5029200" cy="3164956"/>
              </a:xfrm>
              <a:prstGeom prst="rect">
                <a:avLst/>
              </a:prstGeom>
            </p:spPr>
          </p:pic>
          <p:pic>
            <p:nvPicPr>
              <p:cNvPr id="23" name="Picture 22" descr="A graph of a graph&#10;&#10;Description automatically generated with medium confidence">
                <a:extLst>
                  <a:ext uri="{FF2B5EF4-FFF2-40B4-BE49-F238E27FC236}">
                    <a16:creationId xmlns:a16="http://schemas.microsoft.com/office/drawing/2014/main" id="{3DF1BDE3-44A2-7A97-65A8-4DA91F72DD5B}"/>
                  </a:ext>
                </a:extLst>
              </p:cNvPr>
              <p:cNvPicPr>
                <a:picLocks noChangeAspect="1"/>
              </p:cNvPicPr>
              <p:nvPr/>
            </p:nvPicPr>
            <p:blipFill rotWithShape="1">
              <a:blip r:embed="rId9"/>
              <a:srcRect b="11940"/>
              <a:stretch/>
            </p:blipFill>
            <p:spPr>
              <a:xfrm>
                <a:off x="22018754" y="9992212"/>
                <a:ext cx="5029200" cy="3164956"/>
              </a:xfrm>
              <a:prstGeom prst="rect">
                <a:avLst/>
              </a:prstGeom>
            </p:spPr>
          </p:pic>
          <p:pic>
            <p:nvPicPr>
              <p:cNvPr id="25" name="Picture 24" descr="A graph of a graph&#10;&#10;Description automatically generated with medium confidence">
                <a:extLst>
                  <a:ext uri="{FF2B5EF4-FFF2-40B4-BE49-F238E27FC236}">
                    <a16:creationId xmlns:a16="http://schemas.microsoft.com/office/drawing/2014/main" id="{F6312AD1-06EC-C705-E197-0FE2F694F1D4}"/>
                  </a:ext>
                </a:extLst>
              </p:cNvPr>
              <p:cNvPicPr>
                <a:picLocks noChangeAspect="1"/>
              </p:cNvPicPr>
              <p:nvPr/>
            </p:nvPicPr>
            <p:blipFill rotWithShape="1">
              <a:blip r:embed="rId10"/>
              <a:srcRect b="12084"/>
              <a:stretch/>
            </p:blipFill>
            <p:spPr>
              <a:xfrm>
                <a:off x="21826732" y="13400069"/>
                <a:ext cx="5029200" cy="3159778"/>
              </a:xfrm>
              <a:prstGeom prst="rect">
                <a:avLst/>
              </a:prstGeom>
            </p:spPr>
          </p:pic>
          <p:sp>
            <p:nvSpPr>
              <p:cNvPr id="26" name="TextBox 25">
                <a:extLst>
                  <a:ext uri="{FF2B5EF4-FFF2-40B4-BE49-F238E27FC236}">
                    <a16:creationId xmlns:a16="http://schemas.microsoft.com/office/drawing/2014/main" id="{6F9444B7-6A15-039A-CEC1-14EC7540FCFF}"/>
                  </a:ext>
                </a:extLst>
              </p:cNvPr>
              <p:cNvSpPr txBox="1"/>
              <p:nvPr/>
            </p:nvSpPr>
            <p:spPr>
              <a:xfrm>
                <a:off x="22504110" y="6756635"/>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27" name="TextBox 26">
                <a:extLst>
                  <a:ext uri="{FF2B5EF4-FFF2-40B4-BE49-F238E27FC236}">
                    <a16:creationId xmlns:a16="http://schemas.microsoft.com/office/drawing/2014/main" id="{859EE2E2-E8B3-D61D-BB7C-D01EB21DFE21}"/>
                  </a:ext>
                </a:extLst>
              </p:cNvPr>
              <p:cNvSpPr txBox="1"/>
              <p:nvPr/>
            </p:nvSpPr>
            <p:spPr>
              <a:xfrm>
                <a:off x="22504110" y="3438927"/>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28" name="TextBox 27">
                <a:extLst>
                  <a:ext uri="{FF2B5EF4-FFF2-40B4-BE49-F238E27FC236}">
                    <a16:creationId xmlns:a16="http://schemas.microsoft.com/office/drawing/2014/main" id="{CAAA45E9-4A78-9CB7-38E7-76E0AAADA432}"/>
                  </a:ext>
                </a:extLst>
              </p:cNvPr>
              <p:cNvSpPr txBox="1"/>
              <p:nvPr/>
            </p:nvSpPr>
            <p:spPr>
              <a:xfrm>
                <a:off x="22504110" y="10049810"/>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sp>
            <p:nvSpPr>
              <p:cNvPr id="29" name="TextBox 28">
                <a:extLst>
                  <a:ext uri="{FF2B5EF4-FFF2-40B4-BE49-F238E27FC236}">
                    <a16:creationId xmlns:a16="http://schemas.microsoft.com/office/drawing/2014/main" id="{50E5C4EC-6A9A-4327-306B-63AF9A1BF5D3}"/>
                  </a:ext>
                </a:extLst>
              </p:cNvPr>
              <p:cNvSpPr txBox="1"/>
              <p:nvPr/>
            </p:nvSpPr>
            <p:spPr>
              <a:xfrm>
                <a:off x="22510206" y="13311170"/>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Ovicell</a:t>
                </a:r>
              </a:p>
            </p:txBody>
          </p:sp>
          <p:pic>
            <p:nvPicPr>
              <p:cNvPr id="31" name="Picture 30" descr="A colorful squares with black text&#10;&#10;Description automatically generated">
                <a:extLst>
                  <a:ext uri="{FF2B5EF4-FFF2-40B4-BE49-F238E27FC236}">
                    <a16:creationId xmlns:a16="http://schemas.microsoft.com/office/drawing/2014/main" id="{EBF62D7A-3BEF-1BB0-84FA-1900E971E85C}"/>
                  </a:ext>
                </a:extLst>
              </p:cNvPr>
              <p:cNvPicPr>
                <a:picLocks noChangeAspect="1"/>
              </p:cNvPicPr>
              <p:nvPr/>
            </p:nvPicPr>
            <p:blipFill>
              <a:blip r:embed="rId11"/>
              <a:stretch>
                <a:fillRect/>
              </a:stretch>
            </p:blipFill>
            <p:spPr>
              <a:xfrm>
                <a:off x="26350528" y="3851526"/>
                <a:ext cx="1010808" cy="1339625"/>
              </a:xfrm>
              <a:prstGeom prst="rect">
                <a:avLst/>
              </a:prstGeom>
            </p:spPr>
          </p:pic>
        </p:grpSp>
        <p:sp>
          <p:nvSpPr>
            <p:cNvPr id="33" name="TextBox 32">
              <a:extLst>
                <a:ext uri="{FF2B5EF4-FFF2-40B4-BE49-F238E27FC236}">
                  <a16:creationId xmlns:a16="http://schemas.microsoft.com/office/drawing/2014/main" id="{0773E818-6432-BC05-EAA6-09BF6281D875}"/>
                </a:ext>
              </a:extLst>
            </p:cNvPr>
            <p:cNvSpPr txBox="1"/>
            <p:nvPr/>
          </p:nvSpPr>
          <p:spPr>
            <a:xfrm>
              <a:off x="22504110" y="16559847"/>
              <a:ext cx="4351822"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361640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A0AA1F-258C-D284-204D-1D0BFCA64B3F}"/>
              </a:ext>
            </a:extLst>
          </p:cNvPr>
          <p:cNvSpPr txBox="1"/>
          <p:nvPr/>
        </p:nvSpPr>
        <p:spPr>
          <a:xfrm>
            <a:off x="1100924" y="648647"/>
            <a:ext cx="8786192" cy="2062103"/>
          </a:xfrm>
          <a:prstGeom prst="rect">
            <a:avLst/>
          </a:prstGeom>
          <a:noFill/>
        </p:spPr>
        <p:txBody>
          <a:bodyPr wrap="square" rtlCol="0">
            <a:spAutoFit/>
          </a:bodyPr>
          <a:lstStyle/>
          <a:p>
            <a:r>
              <a:rPr lang="en-US" sz="3200" b="1" i="1" dirty="0">
                <a:latin typeface="Helvetica" pitchFamily="2" charset="0"/>
              </a:rPr>
              <a:t>FIGURE – PICKINESS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spines, blobby, </a:t>
            </a:r>
            <a:r>
              <a:rPr lang="en-US" sz="3200" i="1" dirty="0" err="1">
                <a:latin typeface="Helvetica" pitchFamily="2" charset="0"/>
              </a:rPr>
              <a:t>ancestrela</a:t>
            </a:r>
            <a:r>
              <a:rPr lang="en-US" sz="3200" i="1" dirty="0">
                <a:latin typeface="Helvetica" pitchFamily="2" charset="0"/>
              </a:rPr>
              <a:t>, calcification, other species (labeled picky)</a:t>
            </a:r>
          </a:p>
        </p:txBody>
      </p:sp>
      <p:grpSp>
        <p:nvGrpSpPr>
          <p:cNvPr id="35" name="Group 34">
            <a:extLst>
              <a:ext uri="{FF2B5EF4-FFF2-40B4-BE49-F238E27FC236}">
                <a16:creationId xmlns:a16="http://schemas.microsoft.com/office/drawing/2014/main" id="{83840CC0-7DBD-49CD-5097-B458DBDFA682}"/>
              </a:ext>
            </a:extLst>
          </p:cNvPr>
          <p:cNvGrpSpPr/>
          <p:nvPr/>
        </p:nvGrpSpPr>
        <p:grpSpPr>
          <a:xfrm>
            <a:off x="11479821" y="1206491"/>
            <a:ext cx="5082840" cy="13562692"/>
            <a:chOff x="13958326" y="1687754"/>
            <a:chExt cx="5082840" cy="13562692"/>
          </a:xfrm>
        </p:grpSpPr>
        <p:pic>
          <p:nvPicPr>
            <p:cNvPr id="4" name="Picture 3" descr="A graph of a graph&#10;&#10;Description automatically generated with medium confidence">
              <a:extLst>
                <a:ext uri="{FF2B5EF4-FFF2-40B4-BE49-F238E27FC236}">
                  <a16:creationId xmlns:a16="http://schemas.microsoft.com/office/drawing/2014/main" id="{8287D397-7A0F-A120-2840-9978EA93B1AA}"/>
                </a:ext>
              </a:extLst>
            </p:cNvPr>
            <p:cNvPicPr>
              <a:picLocks noChangeAspect="1"/>
            </p:cNvPicPr>
            <p:nvPr/>
          </p:nvPicPr>
          <p:blipFill rotWithShape="1">
            <a:blip r:embed="rId3"/>
            <a:srcRect b="11940"/>
            <a:stretch/>
          </p:blipFill>
          <p:spPr>
            <a:xfrm>
              <a:off x="13958326" y="1687754"/>
              <a:ext cx="5029200" cy="3164956"/>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B3BF99F2-3985-671D-C1C7-6E01EB682528}"/>
                </a:ext>
              </a:extLst>
            </p:cNvPr>
            <p:cNvPicPr>
              <a:picLocks noChangeAspect="1"/>
            </p:cNvPicPr>
            <p:nvPr/>
          </p:nvPicPr>
          <p:blipFill rotWithShape="1">
            <a:blip r:embed="rId4"/>
            <a:srcRect b="11940"/>
            <a:stretch/>
          </p:blipFill>
          <p:spPr>
            <a:xfrm>
              <a:off x="13985146" y="4912519"/>
              <a:ext cx="5029200" cy="3164956"/>
            </a:xfrm>
            <a:prstGeom prst="rect">
              <a:avLst/>
            </a:prstGeom>
          </p:spPr>
        </p:pic>
        <p:pic>
          <p:nvPicPr>
            <p:cNvPr id="8" name="Picture 7" descr="A graph of a point&#10;&#10;Description automatically generated with medium confidence">
              <a:extLst>
                <a:ext uri="{FF2B5EF4-FFF2-40B4-BE49-F238E27FC236}">
                  <a16:creationId xmlns:a16="http://schemas.microsoft.com/office/drawing/2014/main" id="{1B4FD760-D436-14BB-61AE-C8E95E5B17CF}"/>
                </a:ext>
              </a:extLst>
            </p:cNvPr>
            <p:cNvPicPr>
              <a:picLocks noChangeAspect="1"/>
            </p:cNvPicPr>
            <p:nvPr/>
          </p:nvPicPr>
          <p:blipFill rotWithShape="1">
            <a:blip r:embed="rId5"/>
            <a:srcRect b="11940"/>
            <a:stretch/>
          </p:blipFill>
          <p:spPr>
            <a:xfrm>
              <a:off x="14011966" y="8137595"/>
              <a:ext cx="5029200" cy="3164956"/>
            </a:xfrm>
            <a:prstGeom prst="rect">
              <a:avLst/>
            </a:prstGeom>
          </p:spPr>
        </p:pic>
        <p:pic>
          <p:nvPicPr>
            <p:cNvPr id="10" name="Picture 9" descr="A graph of a graph&#10;&#10;Description automatically generated with medium confidence">
              <a:extLst>
                <a:ext uri="{FF2B5EF4-FFF2-40B4-BE49-F238E27FC236}">
                  <a16:creationId xmlns:a16="http://schemas.microsoft.com/office/drawing/2014/main" id="{2BE33007-3FD0-CE4A-51E4-7E83A5B7C262}"/>
                </a:ext>
              </a:extLst>
            </p:cNvPr>
            <p:cNvPicPr>
              <a:picLocks noChangeAspect="1"/>
            </p:cNvPicPr>
            <p:nvPr/>
          </p:nvPicPr>
          <p:blipFill rotWithShape="1">
            <a:blip r:embed="rId6"/>
            <a:srcRect b="12084"/>
            <a:stretch/>
          </p:blipFill>
          <p:spPr>
            <a:xfrm>
              <a:off x="14011966" y="11362671"/>
              <a:ext cx="5029200" cy="3159778"/>
            </a:xfrm>
            <a:prstGeom prst="rect">
              <a:avLst/>
            </a:prstGeom>
          </p:spPr>
        </p:pic>
        <p:pic>
          <p:nvPicPr>
            <p:cNvPr id="24" name="Picture 23" descr="A diagram of a manual&#10;&#10;Description automatically generated">
              <a:extLst>
                <a:ext uri="{FF2B5EF4-FFF2-40B4-BE49-F238E27FC236}">
                  <a16:creationId xmlns:a16="http://schemas.microsoft.com/office/drawing/2014/main" id="{BDF5FE79-6A2D-5659-CCE7-F21FC6D524B0}"/>
                </a:ext>
              </a:extLst>
            </p:cNvPr>
            <p:cNvPicPr>
              <a:picLocks noChangeAspect="1"/>
            </p:cNvPicPr>
            <p:nvPr/>
          </p:nvPicPr>
          <p:blipFill>
            <a:blip r:embed="rId7"/>
            <a:stretch>
              <a:fillRect/>
            </a:stretch>
          </p:blipFill>
          <p:spPr>
            <a:xfrm>
              <a:off x="17830800" y="2113629"/>
              <a:ext cx="1092200" cy="838200"/>
            </a:xfrm>
            <a:prstGeom prst="rect">
              <a:avLst/>
            </a:prstGeom>
          </p:spPr>
        </p:pic>
        <p:sp>
          <p:nvSpPr>
            <p:cNvPr id="30" name="TextBox 29">
              <a:extLst>
                <a:ext uri="{FF2B5EF4-FFF2-40B4-BE49-F238E27FC236}">
                  <a16:creationId xmlns:a16="http://schemas.microsoft.com/office/drawing/2014/main" id="{0C444986-0D1E-2FA5-720C-B14C35340A2B}"/>
                </a:ext>
              </a:extLst>
            </p:cNvPr>
            <p:cNvSpPr txBox="1"/>
            <p:nvPr/>
          </p:nvSpPr>
          <p:spPr>
            <a:xfrm>
              <a:off x="14630562" y="5020266"/>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31" name="TextBox 30">
              <a:extLst>
                <a:ext uri="{FF2B5EF4-FFF2-40B4-BE49-F238E27FC236}">
                  <a16:creationId xmlns:a16="http://schemas.microsoft.com/office/drawing/2014/main" id="{CBFB6617-8323-1175-AD89-F06916E98DEF}"/>
                </a:ext>
              </a:extLst>
            </p:cNvPr>
            <p:cNvSpPr txBox="1"/>
            <p:nvPr/>
          </p:nvSpPr>
          <p:spPr>
            <a:xfrm>
              <a:off x="14630562" y="1702558"/>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32" name="TextBox 31">
              <a:extLst>
                <a:ext uri="{FF2B5EF4-FFF2-40B4-BE49-F238E27FC236}">
                  <a16:creationId xmlns:a16="http://schemas.microsoft.com/office/drawing/2014/main" id="{F602D78A-80EF-D805-105C-B2E342065462}"/>
                </a:ext>
              </a:extLst>
            </p:cNvPr>
            <p:cNvSpPr txBox="1"/>
            <p:nvPr/>
          </p:nvSpPr>
          <p:spPr>
            <a:xfrm>
              <a:off x="14630562" y="8313441"/>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sp>
          <p:nvSpPr>
            <p:cNvPr id="33" name="TextBox 32">
              <a:extLst>
                <a:ext uri="{FF2B5EF4-FFF2-40B4-BE49-F238E27FC236}">
                  <a16:creationId xmlns:a16="http://schemas.microsoft.com/office/drawing/2014/main" id="{9693FA87-29A2-B0A0-AB69-78D4D9D8CC16}"/>
                </a:ext>
              </a:extLst>
            </p:cNvPr>
            <p:cNvSpPr txBox="1"/>
            <p:nvPr/>
          </p:nvSpPr>
          <p:spPr>
            <a:xfrm>
              <a:off x="14636658" y="11574801"/>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Ovicell</a:t>
              </a:r>
            </a:p>
          </p:txBody>
        </p:sp>
        <p:sp>
          <p:nvSpPr>
            <p:cNvPr id="34" name="TextBox 33">
              <a:extLst>
                <a:ext uri="{FF2B5EF4-FFF2-40B4-BE49-F238E27FC236}">
                  <a16:creationId xmlns:a16="http://schemas.microsoft.com/office/drawing/2014/main" id="{11626C20-16F9-00BC-CFA1-981BD26383B2}"/>
                </a:ext>
              </a:extLst>
            </p:cNvPr>
            <p:cNvSpPr txBox="1"/>
            <p:nvPr/>
          </p:nvSpPr>
          <p:spPr>
            <a:xfrm>
              <a:off x="14630562" y="14727226"/>
              <a:ext cx="4351822"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grpSp>
        <p:nvGrpSpPr>
          <p:cNvPr id="51" name="Group 50">
            <a:extLst>
              <a:ext uri="{FF2B5EF4-FFF2-40B4-BE49-F238E27FC236}">
                <a16:creationId xmlns:a16="http://schemas.microsoft.com/office/drawing/2014/main" id="{99F93822-3A28-3EEB-AB60-43C5A199E4F7}"/>
              </a:ext>
            </a:extLst>
          </p:cNvPr>
          <p:cNvGrpSpPr/>
          <p:nvPr/>
        </p:nvGrpSpPr>
        <p:grpSpPr>
          <a:xfrm>
            <a:off x="23589168" y="1608597"/>
            <a:ext cx="4572000" cy="3429000"/>
            <a:chOff x="23100632" y="2470566"/>
            <a:chExt cx="4572000" cy="3429000"/>
          </a:xfrm>
        </p:grpSpPr>
        <p:grpSp>
          <p:nvGrpSpPr>
            <p:cNvPr id="49" name="Group 48">
              <a:extLst>
                <a:ext uri="{FF2B5EF4-FFF2-40B4-BE49-F238E27FC236}">
                  <a16:creationId xmlns:a16="http://schemas.microsoft.com/office/drawing/2014/main" id="{67F97315-8DF2-34DF-3862-DFB9CA4A132F}"/>
                </a:ext>
              </a:extLst>
            </p:cNvPr>
            <p:cNvGrpSpPr/>
            <p:nvPr/>
          </p:nvGrpSpPr>
          <p:grpSpPr>
            <a:xfrm>
              <a:off x="23100632" y="2470566"/>
              <a:ext cx="4572000" cy="3429000"/>
              <a:chOff x="23100632" y="2470566"/>
              <a:chExt cx="4572000" cy="3429000"/>
            </a:xfrm>
          </p:grpSpPr>
          <p:pic>
            <p:nvPicPr>
              <p:cNvPr id="43" name="Picture 42" descr="A close-up of a microscope&#10;&#10;Description automatically generated">
                <a:extLst>
                  <a:ext uri="{FF2B5EF4-FFF2-40B4-BE49-F238E27FC236}">
                    <a16:creationId xmlns:a16="http://schemas.microsoft.com/office/drawing/2014/main" id="{FBB9CF66-9C9B-3489-BF5C-8F3B08FD76BE}"/>
                  </a:ext>
                </a:extLst>
              </p:cNvPr>
              <p:cNvPicPr>
                <a:picLocks noChangeAspect="1"/>
              </p:cNvPicPr>
              <p:nvPr/>
            </p:nvPicPr>
            <p:blipFill>
              <a:blip r:embed="rId8"/>
              <a:stretch>
                <a:fillRect/>
              </a:stretch>
            </p:blipFill>
            <p:spPr>
              <a:xfrm>
                <a:off x="23100632" y="2470566"/>
                <a:ext cx="4572000" cy="3429000"/>
              </a:xfrm>
              <a:prstGeom prst="rect">
                <a:avLst/>
              </a:prstGeom>
            </p:spPr>
          </p:pic>
          <p:sp>
            <p:nvSpPr>
              <p:cNvPr id="45" name="Rectangle 44">
                <a:extLst>
                  <a:ext uri="{FF2B5EF4-FFF2-40B4-BE49-F238E27FC236}">
                    <a16:creationId xmlns:a16="http://schemas.microsoft.com/office/drawing/2014/main" id="{010CA669-1B50-F3DF-12B4-D216705619DD}"/>
                  </a:ext>
                </a:extLst>
              </p:cNvPr>
              <p:cNvSpPr/>
              <p:nvPr/>
            </p:nvSpPr>
            <p:spPr>
              <a:xfrm>
                <a:off x="23341263" y="2710750"/>
                <a:ext cx="3031959" cy="369332"/>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46" name="TextBox 45">
              <a:extLst>
                <a:ext uri="{FF2B5EF4-FFF2-40B4-BE49-F238E27FC236}">
                  <a16:creationId xmlns:a16="http://schemas.microsoft.com/office/drawing/2014/main" id="{F49E05AD-30E2-0033-6AE1-3BC8E1C095D0}"/>
                </a:ext>
              </a:extLst>
            </p:cNvPr>
            <p:cNvSpPr txBox="1"/>
            <p:nvPr/>
          </p:nvSpPr>
          <p:spPr>
            <a:xfrm>
              <a:off x="23341263" y="2710750"/>
              <a:ext cx="3031959" cy="369332"/>
            </a:xfrm>
            <a:prstGeom prst="rect">
              <a:avLst/>
            </a:prstGeom>
            <a:noFill/>
          </p:spPr>
          <p:txBody>
            <a:bodyPr wrap="square" rtlCol="0">
              <a:spAutoFit/>
            </a:bodyPr>
            <a:lstStyle/>
            <a:p>
              <a:r>
                <a:rPr lang="en-NO" dirty="0"/>
                <a:t>spines enlarge autozooid mask</a:t>
              </a:r>
            </a:p>
          </p:txBody>
        </p:sp>
      </p:grpSp>
      <p:grpSp>
        <p:nvGrpSpPr>
          <p:cNvPr id="60" name="Group 59">
            <a:extLst>
              <a:ext uri="{FF2B5EF4-FFF2-40B4-BE49-F238E27FC236}">
                <a16:creationId xmlns:a16="http://schemas.microsoft.com/office/drawing/2014/main" id="{6BABC704-5B98-2BDD-2CF1-5AE095B104EF}"/>
              </a:ext>
            </a:extLst>
          </p:cNvPr>
          <p:cNvGrpSpPr/>
          <p:nvPr/>
        </p:nvGrpSpPr>
        <p:grpSpPr>
          <a:xfrm>
            <a:off x="17679215" y="5239753"/>
            <a:ext cx="4572000" cy="3429000"/>
            <a:chOff x="17679215" y="5239753"/>
            <a:chExt cx="4572000" cy="3429000"/>
          </a:xfrm>
        </p:grpSpPr>
        <p:pic>
          <p:nvPicPr>
            <p:cNvPr id="39" name="Picture 38" descr="A close-up of a group of white objects&#10;&#10;Description automatically generated">
              <a:extLst>
                <a:ext uri="{FF2B5EF4-FFF2-40B4-BE49-F238E27FC236}">
                  <a16:creationId xmlns:a16="http://schemas.microsoft.com/office/drawing/2014/main" id="{155B3FF8-DF07-44DF-C16F-4CDD601E3BC7}"/>
                </a:ext>
              </a:extLst>
            </p:cNvPr>
            <p:cNvPicPr>
              <a:picLocks noChangeAspect="1"/>
            </p:cNvPicPr>
            <p:nvPr/>
          </p:nvPicPr>
          <p:blipFill>
            <a:blip r:embed="rId9"/>
            <a:stretch>
              <a:fillRect/>
            </a:stretch>
          </p:blipFill>
          <p:spPr>
            <a:xfrm>
              <a:off x="17679215" y="5239753"/>
              <a:ext cx="4572000" cy="3429000"/>
            </a:xfrm>
            <a:prstGeom prst="rect">
              <a:avLst/>
            </a:prstGeom>
          </p:spPr>
        </p:pic>
        <p:grpSp>
          <p:nvGrpSpPr>
            <p:cNvPr id="52" name="Group 51">
              <a:extLst>
                <a:ext uri="{FF2B5EF4-FFF2-40B4-BE49-F238E27FC236}">
                  <a16:creationId xmlns:a16="http://schemas.microsoft.com/office/drawing/2014/main" id="{CDF6A59C-D26A-2EF9-C135-2D278752519D}"/>
                </a:ext>
              </a:extLst>
            </p:cNvPr>
            <p:cNvGrpSpPr/>
            <p:nvPr/>
          </p:nvGrpSpPr>
          <p:grpSpPr>
            <a:xfrm>
              <a:off x="17830800" y="7471665"/>
              <a:ext cx="3729791" cy="369333"/>
              <a:chOff x="23341263" y="2710749"/>
              <a:chExt cx="3729791" cy="369333"/>
            </a:xfrm>
          </p:grpSpPr>
          <p:sp>
            <p:nvSpPr>
              <p:cNvPr id="56" name="Rectangle 55">
                <a:extLst>
                  <a:ext uri="{FF2B5EF4-FFF2-40B4-BE49-F238E27FC236}">
                    <a16:creationId xmlns:a16="http://schemas.microsoft.com/office/drawing/2014/main" id="{FFD038AD-D585-48A7-E473-B92FD2D1B6DA}"/>
                  </a:ext>
                </a:extLst>
              </p:cNvPr>
              <p:cNvSpPr/>
              <p:nvPr/>
            </p:nvSpPr>
            <p:spPr>
              <a:xfrm>
                <a:off x="23341263" y="2710749"/>
                <a:ext cx="3729791"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TextBox 53">
                <a:extLst>
                  <a:ext uri="{FF2B5EF4-FFF2-40B4-BE49-F238E27FC236}">
                    <a16:creationId xmlns:a16="http://schemas.microsoft.com/office/drawing/2014/main" id="{3CBA34EC-3B2D-2DCE-08E7-E187DFC1C560}"/>
                  </a:ext>
                </a:extLst>
              </p:cNvPr>
              <p:cNvSpPr txBox="1"/>
              <p:nvPr/>
            </p:nvSpPr>
            <p:spPr>
              <a:xfrm>
                <a:off x="23341263" y="2710750"/>
                <a:ext cx="3729791" cy="369332"/>
              </a:xfrm>
              <a:prstGeom prst="rect">
                <a:avLst/>
              </a:prstGeom>
              <a:noFill/>
            </p:spPr>
            <p:txBody>
              <a:bodyPr wrap="square" rtlCol="0">
                <a:spAutoFit/>
              </a:bodyPr>
              <a:lstStyle/>
              <a:p>
                <a:r>
                  <a:rPr lang="en-NO" dirty="0"/>
                  <a:t>calcification enlarges autozooid mask</a:t>
                </a:r>
              </a:p>
            </p:txBody>
          </p:sp>
        </p:grpSp>
      </p:grpSp>
      <p:grpSp>
        <p:nvGrpSpPr>
          <p:cNvPr id="62" name="Group 61">
            <a:extLst>
              <a:ext uri="{FF2B5EF4-FFF2-40B4-BE49-F238E27FC236}">
                <a16:creationId xmlns:a16="http://schemas.microsoft.com/office/drawing/2014/main" id="{F95287DF-D595-DA1B-585A-4428B6AF92D4}"/>
              </a:ext>
            </a:extLst>
          </p:cNvPr>
          <p:cNvGrpSpPr/>
          <p:nvPr/>
        </p:nvGrpSpPr>
        <p:grpSpPr>
          <a:xfrm>
            <a:off x="18183319" y="10570075"/>
            <a:ext cx="4572000" cy="3429000"/>
            <a:chOff x="18183319" y="10570075"/>
            <a:chExt cx="4572000" cy="3429000"/>
          </a:xfrm>
        </p:grpSpPr>
        <p:pic>
          <p:nvPicPr>
            <p:cNvPr id="37" name="Picture 36" descr="A close-up of a white surface&#10;&#10;Description automatically generated">
              <a:extLst>
                <a:ext uri="{FF2B5EF4-FFF2-40B4-BE49-F238E27FC236}">
                  <a16:creationId xmlns:a16="http://schemas.microsoft.com/office/drawing/2014/main" id="{73D4B7EB-556F-EE79-7BFA-9ADCEC770F94}"/>
                </a:ext>
              </a:extLst>
            </p:cNvPr>
            <p:cNvPicPr>
              <a:picLocks noChangeAspect="1"/>
            </p:cNvPicPr>
            <p:nvPr/>
          </p:nvPicPr>
          <p:blipFill>
            <a:blip r:embed="rId10"/>
            <a:stretch>
              <a:fillRect/>
            </a:stretch>
          </p:blipFill>
          <p:spPr>
            <a:xfrm>
              <a:off x="18183319" y="10570075"/>
              <a:ext cx="4572000" cy="3429000"/>
            </a:xfrm>
            <a:prstGeom prst="rect">
              <a:avLst/>
            </a:prstGeom>
          </p:spPr>
        </p:pic>
        <p:grpSp>
          <p:nvGrpSpPr>
            <p:cNvPr id="57" name="Group 56">
              <a:extLst>
                <a:ext uri="{FF2B5EF4-FFF2-40B4-BE49-F238E27FC236}">
                  <a16:creationId xmlns:a16="http://schemas.microsoft.com/office/drawing/2014/main" id="{E8C9C882-CADE-AC9E-FACB-7610AD6B61AF}"/>
                </a:ext>
              </a:extLst>
            </p:cNvPr>
            <p:cNvGrpSpPr/>
            <p:nvPr/>
          </p:nvGrpSpPr>
          <p:grpSpPr>
            <a:xfrm>
              <a:off x="19965215" y="13078945"/>
              <a:ext cx="2747521" cy="369333"/>
              <a:chOff x="23341263" y="2710749"/>
              <a:chExt cx="2747521" cy="369333"/>
            </a:xfrm>
          </p:grpSpPr>
          <p:sp>
            <p:nvSpPr>
              <p:cNvPr id="58" name="Rectangle 57">
                <a:extLst>
                  <a:ext uri="{FF2B5EF4-FFF2-40B4-BE49-F238E27FC236}">
                    <a16:creationId xmlns:a16="http://schemas.microsoft.com/office/drawing/2014/main" id="{79C5D957-05C3-63C9-3B36-7C6AB91B6917}"/>
                  </a:ext>
                </a:extLst>
              </p:cNvPr>
              <p:cNvSpPr/>
              <p:nvPr/>
            </p:nvSpPr>
            <p:spPr>
              <a:xfrm>
                <a:off x="23341263" y="2710749"/>
                <a:ext cx="2747521"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9" name="TextBox 58">
                <a:extLst>
                  <a:ext uri="{FF2B5EF4-FFF2-40B4-BE49-F238E27FC236}">
                    <a16:creationId xmlns:a16="http://schemas.microsoft.com/office/drawing/2014/main" id="{22228434-687C-93AF-DD5C-836C57CCCAAA}"/>
                  </a:ext>
                </a:extLst>
              </p:cNvPr>
              <p:cNvSpPr txBox="1"/>
              <p:nvPr/>
            </p:nvSpPr>
            <p:spPr>
              <a:xfrm>
                <a:off x="23341264" y="2710750"/>
                <a:ext cx="2747520" cy="369332"/>
              </a:xfrm>
              <a:prstGeom prst="rect">
                <a:avLst/>
              </a:prstGeom>
              <a:noFill/>
            </p:spPr>
            <p:txBody>
              <a:bodyPr wrap="square" rtlCol="0">
                <a:spAutoFit/>
              </a:bodyPr>
              <a:lstStyle/>
              <a:p>
                <a:r>
                  <a:rPr lang="en-NO" dirty="0"/>
                  <a:t>other species are identified</a:t>
                </a:r>
              </a:p>
            </p:txBody>
          </p:sp>
        </p:grpSp>
      </p:grpSp>
      <p:grpSp>
        <p:nvGrpSpPr>
          <p:cNvPr id="66" name="Group 65">
            <a:extLst>
              <a:ext uri="{FF2B5EF4-FFF2-40B4-BE49-F238E27FC236}">
                <a16:creationId xmlns:a16="http://schemas.microsoft.com/office/drawing/2014/main" id="{0733E476-CF5E-4235-B994-06B830AB5232}"/>
              </a:ext>
            </a:extLst>
          </p:cNvPr>
          <p:cNvGrpSpPr/>
          <p:nvPr/>
        </p:nvGrpSpPr>
        <p:grpSpPr>
          <a:xfrm>
            <a:off x="24375978" y="8440152"/>
            <a:ext cx="4572000" cy="3429000"/>
            <a:chOff x="24375978" y="8440152"/>
            <a:chExt cx="4572000" cy="3429000"/>
          </a:xfrm>
        </p:grpSpPr>
        <p:pic>
          <p:nvPicPr>
            <p:cNvPr id="41" name="Picture 40" descr="A close-up of a white object&#10;&#10;Description automatically generated">
              <a:extLst>
                <a:ext uri="{FF2B5EF4-FFF2-40B4-BE49-F238E27FC236}">
                  <a16:creationId xmlns:a16="http://schemas.microsoft.com/office/drawing/2014/main" id="{2DF2AA9A-5D9A-C912-F5BA-70229334E9B9}"/>
                </a:ext>
              </a:extLst>
            </p:cNvPr>
            <p:cNvPicPr>
              <a:picLocks noChangeAspect="1"/>
            </p:cNvPicPr>
            <p:nvPr/>
          </p:nvPicPr>
          <p:blipFill>
            <a:blip r:embed="rId11"/>
            <a:stretch>
              <a:fillRect/>
            </a:stretch>
          </p:blipFill>
          <p:spPr>
            <a:xfrm>
              <a:off x="24375978" y="8440152"/>
              <a:ext cx="4572000" cy="3429000"/>
            </a:xfrm>
            <a:prstGeom prst="rect">
              <a:avLst/>
            </a:prstGeom>
          </p:spPr>
        </p:pic>
        <p:grpSp>
          <p:nvGrpSpPr>
            <p:cNvPr id="63" name="Group 62">
              <a:extLst>
                <a:ext uri="{FF2B5EF4-FFF2-40B4-BE49-F238E27FC236}">
                  <a16:creationId xmlns:a16="http://schemas.microsoft.com/office/drawing/2014/main" id="{975440E4-C6F5-CBF8-00AC-1F307720BD1E}"/>
                </a:ext>
              </a:extLst>
            </p:cNvPr>
            <p:cNvGrpSpPr/>
            <p:nvPr/>
          </p:nvGrpSpPr>
          <p:grpSpPr>
            <a:xfrm>
              <a:off x="24797083" y="8658840"/>
              <a:ext cx="2671494" cy="369333"/>
              <a:chOff x="23341264" y="2710749"/>
              <a:chExt cx="2671494" cy="369333"/>
            </a:xfrm>
          </p:grpSpPr>
          <p:sp>
            <p:nvSpPr>
              <p:cNvPr id="64" name="Rectangle 63">
                <a:extLst>
                  <a:ext uri="{FF2B5EF4-FFF2-40B4-BE49-F238E27FC236}">
                    <a16:creationId xmlns:a16="http://schemas.microsoft.com/office/drawing/2014/main" id="{B79F195F-6C0C-A495-E4ED-B27D8593528C}"/>
                  </a:ext>
                </a:extLst>
              </p:cNvPr>
              <p:cNvSpPr/>
              <p:nvPr/>
            </p:nvSpPr>
            <p:spPr>
              <a:xfrm>
                <a:off x="23341264" y="2710749"/>
                <a:ext cx="2543478"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5" name="TextBox 64">
                <a:extLst>
                  <a:ext uri="{FF2B5EF4-FFF2-40B4-BE49-F238E27FC236}">
                    <a16:creationId xmlns:a16="http://schemas.microsoft.com/office/drawing/2014/main" id="{8AEAB50B-6B03-85B1-665C-316499B94FFF}"/>
                  </a:ext>
                </a:extLst>
              </p:cNvPr>
              <p:cNvSpPr txBox="1"/>
              <p:nvPr/>
            </p:nvSpPr>
            <p:spPr>
              <a:xfrm>
                <a:off x="23341264" y="2710750"/>
                <a:ext cx="2671494" cy="369332"/>
              </a:xfrm>
              <a:prstGeom prst="rect">
                <a:avLst/>
              </a:prstGeom>
              <a:noFill/>
            </p:spPr>
            <p:txBody>
              <a:bodyPr wrap="square" rtlCol="0">
                <a:spAutoFit/>
              </a:bodyPr>
              <a:lstStyle/>
              <a:p>
                <a:r>
                  <a:rPr lang="en-NO" dirty="0"/>
                  <a:t>growth patterns distorted</a:t>
                </a:r>
              </a:p>
            </p:txBody>
          </p:sp>
        </p:grpSp>
      </p:grpSp>
    </p:spTree>
    <p:extLst>
      <p:ext uri="{BB962C8B-B14F-4D97-AF65-F5344CB8AC3E}">
        <p14:creationId xmlns:p14="http://schemas.microsoft.com/office/powerpoint/2010/main" val="77142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6B44A32-8452-FCAE-87E7-AD6F1D8B434E}"/>
              </a:ext>
            </a:extLst>
          </p:cNvPr>
          <p:cNvGrpSpPr/>
          <p:nvPr/>
        </p:nvGrpSpPr>
        <p:grpSpPr>
          <a:xfrm>
            <a:off x="10515600" y="7978140"/>
            <a:ext cx="4572000" cy="3429000"/>
            <a:chOff x="10515600" y="7978140"/>
            <a:chExt cx="4572000" cy="3429000"/>
          </a:xfrm>
        </p:grpSpPr>
        <p:pic>
          <p:nvPicPr>
            <p:cNvPr id="3" name="Picture 2" descr="A close-up of a group of white objects&#10;&#10;Description automatically generated">
              <a:extLst>
                <a:ext uri="{FF2B5EF4-FFF2-40B4-BE49-F238E27FC236}">
                  <a16:creationId xmlns:a16="http://schemas.microsoft.com/office/drawing/2014/main" id="{48C82B89-EC0C-FFDD-8212-DBCA3466937D}"/>
                </a:ext>
              </a:extLst>
            </p:cNvPr>
            <p:cNvPicPr>
              <a:picLocks noChangeAspect="1"/>
            </p:cNvPicPr>
            <p:nvPr/>
          </p:nvPicPr>
          <p:blipFill>
            <a:blip r:embed="rId3"/>
            <a:stretch>
              <a:fillRect/>
            </a:stretch>
          </p:blipFill>
          <p:spPr>
            <a:xfrm>
              <a:off x="10515600" y="7978140"/>
              <a:ext cx="4572000" cy="3429000"/>
            </a:xfrm>
            <a:prstGeom prst="rect">
              <a:avLst/>
            </a:prstGeom>
          </p:spPr>
        </p:pic>
        <p:grpSp>
          <p:nvGrpSpPr>
            <p:cNvPr id="4" name="Group 3">
              <a:extLst>
                <a:ext uri="{FF2B5EF4-FFF2-40B4-BE49-F238E27FC236}">
                  <a16:creationId xmlns:a16="http://schemas.microsoft.com/office/drawing/2014/main" id="{F3DC7B8B-B1B0-947A-3145-33C478474C6F}"/>
                </a:ext>
              </a:extLst>
            </p:cNvPr>
            <p:cNvGrpSpPr/>
            <p:nvPr/>
          </p:nvGrpSpPr>
          <p:grpSpPr>
            <a:xfrm>
              <a:off x="12637008" y="10629900"/>
              <a:ext cx="2322576" cy="369332"/>
              <a:chOff x="23341264" y="2710750"/>
              <a:chExt cx="2322576" cy="369332"/>
            </a:xfrm>
          </p:grpSpPr>
          <p:sp>
            <p:nvSpPr>
              <p:cNvPr id="5" name="Rectangle 4">
                <a:extLst>
                  <a:ext uri="{FF2B5EF4-FFF2-40B4-BE49-F238E27FC236}">
                    <a16:creationId xmlns:a16="http://schemas.microsoft.com/office/drawing/2014/main" id="{F0D2607F-9686-A605-5E28-FA7385F42860}"/>
                  </a:ext>
                </a:extLst>
              </p:cNvPr>
              <p:cNvSpPr/>
              <p:nvPr/>
            </p:nvSpPr>
            <p:spPr>
              <a:xfrm>
                <a:off x="23341264" y="2710750"/>
                <a:ext cx="2322576" cy="369332"/>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4031F560-3D6A-8EDB-04A0-9F24EC4FD16A}"/>
                  </a:ext>
                </a:extLst>
              </p:cNvPr>
              <p:cNvSpPr txBox="1"/>
              <p:nvPr/>
            </p:nvSpPr>
            <p:spPr>
              <a:xfrm>
                <a:off x="23341264" y="2710750"/>
                <a:ext cx="2322576" cy="369332"/>
              </a:xfrm>
              <a:prstGeom prst="rect">
                <a:avLst/>
              </a:prstGeom>
              <a:noFill/>
            </p:spPr>
            <p:txBody>
              <a:bodyPr wrap="square" rtlCol="0">
                <a:spAutoFit/>
              </a:bodyPr>
              <a:lstStyle/>
              <a:p>
                <a:r>
                  <a:rPr lang="en-NO" i="1" dirty="0"/>
                  <a:t>Microporella speculum</a:t>
                </a:r>
              </a:p>
            </p:txBody>
          </p:sp>
        </p:grpSp>
      </p:grpSp>
      <p:grpSp>
        <p:nvGrpSpPr>
          <p:cNvPr id="14" name="Group 13">
            <a:extLst>
              <a:ext uri="{FF2B5EF4-FFF2-40B4-BE49-F238E27FC236}">
                <a16:creationId xmlns:a16="http://schemas.microsoft.com/office/drawing/2014/main" id="{5518F727-3BAB-3E1D-E34A-8D9F1F1EB8FB}"/>
              </a:ext>
            </a:extLst>
          </p:cNvPr>
          <p:cNvGrpSpPr/>
          <p:nvPr/>
        </p:nvGrpSpPr>
        <p:grpSpPr>
          <a:xfrm>
            <a:off x="18964656" y="12787902"/>
            <a:ext cx="4572000" cy="3429000"/>
            <a:chOff x="17538192" y="10629900"/>
            <a:chExt cx="4572000" cy="3429000"/>
          </a:xfrm>
        </p:grpSpPr>
        <p:pic>
          <p:nvPicPr>
            <p:cNvPr id="9" name="Picture 8" descr="A close-up of a white surface&#10;&#10;Description automatically generated">
              <a:extLst>
                <a:ext uri="{FF2B5EF4-FFF2-40B4-BE49-F238E27FC236}">
                  <a16:creationId xmlns:a16="http://schemas.microsoft.com/office/drawing/2014/main" id="{5A777A4C-C457-355A-854C-45F6BC17C9E5}"/>
                </a:ext>
              </a:extLst>
            </p:cNvPr>
            <p:cNvPicPr>
              <a:picLocks noChangeAspect="1"/>
            </p:cNvPicPr>
            <p:nvPr/>
          </p:nvPicPr>
          <p:blipFill>
            <a:blip r:embed="rId4"/>
            <a:stretch>
              <a:fillRect/>
            </a:stretch>
          </p:blipFill>
          <p:spPr>
            <a:xfrm>
              <a:off x="17538192" y="10629900"/>
              <a:ext cx="4572000" cy="3429000"/>
            </a:xfrm>
            <a:prstGeom prst="rect">
              <a:avLst/>
            </a:prstGeom>
          </p:spPr>
        </p:pic>
        <p:grpSp>
          <p:nvGrpSpPr>
            <p:cNvPr id="10" name="Group 9">
              <a:extLst>
                <a:ext uri="{FF2B5EF4-FFF2-40B4-BE49-F238E27FC236}">
                  <a16:creationId xmlns:a16="http://schemas.microsoft.com/office/drawing/2014/main" id="{B0AD051A-DC68-2CDE-B2E1-EB10517619D1}"/>
                </a:ext>
              </a:extLst>
            </p:cNvPr>
            <p:cNvGrpSpPr/>
            <p:nvPr/>
          </p:nvGrpSpPr>
          <p:grpSpPr>
            <a:xfrm>
              <a:off x="19824192" y="13360402"/>
              <a:ext cx="2066544" cy="369332"/>
              <a:chOff x="23341264" y="2710750"/>
              <a:chExt cx="2066544" cy="369332"/>
            </a:xfrm>
          </p:grpSpPr>
          <p:sp>
            <p:nvSpPr>
              <p:cNvPr id="11" name="Rectangle 10">
                <a:extLst>
                  <a:ext uri="{FF2B5EF4-FFF2-40B4-BE49-F238E27FC236}">
                    <a16:creationId xmlns:a16="http://schemas.microsoft.com/office/drawing/2014/main" id="{20602891-DECF-E37A-BA03-7EC0BCED9FEA}"/>
                  </a:ext>
                </a:extLst>
              </p:cNvPr>
              <p:cNvSpPr/>
              <p:nvPr/>
            </p:nvSpPr>
            <p:spPr>
              <a:xfrm>
                <a:off x="23341264" y="2710750"/>
                <a:ext cx="2066544" cy="369332"/>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TextBox 11">
                <a:extLst>
                  <a:ext uri="{FF2B5EF4-FFF2-40B4-BE49-F238E27FC236}">
                    <a16:creationId xmlns:a16="http://schemas.microsoft.com/office/drawing/2014/main" id="{7716D91B-C8B2-FAAC-C8D1-B6FF1C3B5A7F}"/>
                  </a:ext>
                </a:extLst>
              </p:cNvPr>
              <p:cNvSpPr txBox="1"/>
              <p:nvPr/>
            </p:nvSpPr>
            <p:spPr>
              <a:xfrm>
                <a:off x="23341264" y="2710750"/>
                <a:ext cx="2066544" cy="369332"/>
              </a:xfrm>
              <a:prstGeom prst="rect">
                <a:avLst/>
              </a:prstGeom>
              <a:noFill/>
            </p:spPr>
            <p:txBody>
              <a:bodyPr wrap="square" rtlCol="0">
                <a:spAutoFit/>
              </a:bodyPr>
              <a:lstStyle/>
              <a:p>
                <a:r>
                  <a:rPr lang="en-NO" i="1" dirty="0"/>
                  <a:t>Microporella discors</a:t>
                </a:r>
              </a:p>
            </p:txBody>
          </p:sp>
        </p:grpSp>
      </p:grpSp>
      <p:grpSp>
        <p:nvGrpSpPr>
          <p:cNvPr id="20" name="Group 19">
            <a:extLst>
              <a:ext uri="{FF2B5EF4-FFF2-40B4-BE49-F238E27FC236}">
                <a16:creationId xmlns:a16="http://schemas.microsoft.com/office/drawing/2014/main" id="{16E0F3A0-5C88-8BE3-A5D5-9BFECE02EB67}"/>
              </a:ext>
            </a:extLst>
          </p:cNvPr>
          <p:cNvGrpSpPr/>
          <p:nvPr/>
        </p:nvGrpSpPr>
        <p:grpSpPr>
          <a:xfrm>
            <a:off x="11996928" y="13117068"/>
            <a:ext cx="4572000" cy="3429000"/>
            <a:chOff x="11996928" y="13117068"/>
            <a:chExt cx="4572000" cy="3429000"/>
          </a:xfrm>
        </p:grpSpPr>
        <p:pic>
          <p:nvPicPr>
            <p:cNvPr id="16" name="Picture 15" descr="A close up of a white object&#10;&#10;Description automatically generated">
              <a:extLst>
                <a:ext uri="{FF2B5EF4-FFF2-40B4-BE49-F238E27FC236}">
                  <a16:creationId xmlns:a16="http://schemas.microsoft.com/office/drawing/2014/main" id="{D4A4616C-9871-6A63-7557-DAD87F10B608}"/>
                </a:ext>
              </a:extLst>
            </p:cNvPr>
            <p:cNvPicPr>
              <a:picLocks noChangeAspect="1"/>
            </p:cNvPicPr>
            <p:nvPr/>
          </p:nvPicPr>
          <p:blipFill>
            <a:blip r:embed="rId5"/>
            <a:stretch>
              <a:fillRect/>
            </a:stretch>
          </p:blipFill>
          <p:spPr>
            <a:xfrm>
              <a:off x="11996928" y="13117068"/>
              <a:ext cx="4572000" cy="3429000"/>
            </a:xfrm>
            <a:prstGeom prst="rect">
              <a:avLst/>
            </a:prstGeom>
          </p:spPr>
        </p:pic>
        <p:grpSp>
          <p:nvGrpSpPr>
            <p:cNvPr id="17" name="Group 16">
              <a:extLst>
                <a:ext uri="{FF2B5EF4-FFF2-40B4-BE49-F238E27FC236}">
                  <a16:creationId xmlns:a16="http://schemas.microsoft.com/office/drawing/2014/main" id="{7E2D5B33-5332-DAC1-00B0-E42A1D6AD079}"/>
                </a:ext>
              </a:extLst>
            </p:cNvPr>
            <p:cNvGrpSpPr/>
            <p:nvPr/>
          </p:nvGrpSpPr>
          <p:grpSpPr>
            <a:xfrm>
              <a:off x="14072616" y="15847569"/>
              <a:ext cx="2359152" cy="369333"/>
              <a:chOff x="23341264" y="2710749"/>
              <a:chExt cx="2359152" cy="369333"/>
            </a:xfrm>
          </p:grpSpPr>
          <p:sp>
            <p:nvSpPr>
              <p:cNvPr id="18" name="Rectangle 17">
                <a:extLst>
                  <a:ext uri="{FF2B5EF4-FFF2-40B4-BE49-F238E27FC236}">
                    <a16:creationId xmlns:a16="http://schemas.microsoft.com/office/drawing/2014/main" id="{87C99153-C830-76AB-FE94-67DE4F83EA5A}"/>
                  </a:ext>
                </a:extLst>
              </p:cNvPr>
              <p:cNvSpPr/>
              <p:nvPr/>
            </p:nvSpPr>
            <p:spPr>
              <a:xfrm>
                <a:off x="23341264" y="2710749"/>
                <a:ext cx="2359152"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TextBox 18">
                <a:extLst>
                  <a:ext uri="{FF2B5EF4-FFF2-40B4-BE49-F238E27FC236}">
                    <a16:creationId xmlns:a16="http://schemas.microsoft.com/office/drawing/2014/main" id="{83D9FE02-EE3C-7CCE-2429-9AA3345DF40A}"/>
                  </a:ext>
                </a:extLst>
              </p:cNvPr>
              <p:cNvSpPr txBox="1"/>
              <p:nvPr/>
            </p:nvSpPr>
            <p:spPr>
              <a:xfrm>
                <a:off x="23341264" y="2710750"/>
                <a:ext cx="2359152" cy="369332"/>
              </a:xfrm>
              <a:prstGeom prst="rect">
                <a:avLst/>
              </a:prstGeom>
              <a:noFill/>
            </p:spPr>
            <p:txBody>
              <a:bodyPr wrap="square" rtlCol="0">
                <a:spAutoFit/>
              </a:bodyPr>
              <a:lstStyle/>
              <a:p>
                <a:r>
                  <a:rPr lang="en-NO" i="1" dirty="0"/>
                  <a:t>Microporella agonistes</a:t>
                </a:r>
              </a:p>
            </p:txBody>
          </p:sp>
        </p:grpSp>
      </p:grpSp>
      <p:grpSp>
        <p:nvGrpSpPr>
          <p:cNvPr id="26" name="Group 25">
            <a:extLst>
              <a:ext uri="{FF2B5EF4-FFF2-40B4-BE49-F238E27FC236}">
                <a16:creationId xmlns:a16="http://schemas.microsoft.com/office/drawing/2014/main" id="{091D9EA4-CA19-6BCD-2B0C-66DDE8BD9451}"/>
              </a:ext>
            </a:extLst>
          </p:cNvPr>
          <p:cNvGrpSpPr/>
          <p:nvPr/>
        </p:nvGrpSpPr>
        <p:grpSpPr>
          <a:xfrm>
            <a:off x="18507456" y="7348990"/>
            <a:ext cx="4572000" cy="3429000"/>
            <a:chOff x="15087600" y="8837676"/>
            <a:chExt cx="4572000" cy="3429000"/>
          </a:xfrm>
        </p:grpSpPr>
        <p:pic>
          <p:nvPicPr>
            <p:cNvPr id="22" name="Picture 21" descr="A close-up of a white surface&#10;&#10;Description automatically generated">
              <a:extLst>
                <a:ext uri="{FF2B5EF4-FFF2-40B4-BE49-F238E27FC236}">
                  <a16:creationId xmlns:a16="http://schemas.microsoft.com/office/drawing/2014/main" id="{DB900519-016E-92E5-2519-E9A1C4F444CA}"/>
                </a:ext>
              </a:extLst>
            </p:cNvPr>
            <p:cNvPicPr>
              <a:picLocks noChangeAspect="1"/>
            </p:cNvPicPr>
            <p:nvPr/>
          </p:nvPicPr>
          <p:blipFill>
            <a:blip r:embed="rId6"/>
            <a:stretch>
              <a:fillRect/>
            </a:stretch>
          </p:blipFill>
          <p:spPr>
            <a:xfrm>
              <a:off x="15087600" y="8837676"/>
              <a:ext cx="4572000" cy="3429000"/>
            </a:xfrm>
            <a:prstGeom prst="rect">
              <a:avLst/>
            </a:prstGeom>
          </p:spPr>
        </p:pic>
        <p:grpSp>
          <p:nvGrpSpPr>
            <p:cNvPr id="23" name="Group 22">
              <a:extLst>
                <a:ext uri="{FF2B5EF4-FFF2-40B4-BE49-F238E27FC236}">
                  <a16:creationId xmlns:a16="http://schemas.microsoft.com/office/drawing/2014/main" id="{944FB900-FC96-1932-17E7-1A1E19A35E78}"/>
                </a:ext>
              </a:extLst>
            </p:cNvPr>
            <p:cNvGrpSpPr/>
            <p:nvPr/>
          </p:nvGrpSpPr>
          <p:grpSpPr>
            <a:xfrm>
              <a:off x="17062705" y="11549889"/>
              <a:ext cx="2450592" cy="369333"/>
              <a:chOff x="23341264" y="2710749"/>
              <a:chExt cx="2450592" cy="369333"/>
            </a:xfrm>
          </p:grpSpPr>
          <p:sp>
            <p:nvSpPr>
              <p:cNvPr id="24" name="Rectangle 23">
                <a:extLst>
                  <a:ext uri="{FF2B5EF4-FFF2-40B4-BE49-F238E27FC236}">
                    <a16:creationId xmlns:a16="http://schemas.microsoft.com/office/drawing/2014/main" id="{A07B2D15-09E4-A4C6-F5C9-F9FC2256E874}"/>
                  </a:ext>
                </a:extLst>
              </p:cNvPr>
              <p:cNvSpPr/>
              <p:nvPr/>
            </p:nvSpPr>
            <p:spPr>
              <a:xfrm>
                <a:off x="23341264" y="2710749"/>
                <a:ext cx="2450592"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TextBox 24">
                <a:extLst>
                  <a:ext uri="{FF2B5EF4-FFF2-40B4-BE49-F238E27FC236}">
                    <a16:creationId xmlns:a16="http://schemas.microsoft.com/office/drawing/2014/main" id="{C5A0ABE9-3C4B-8CFF-6070-37F411C71E65}"/>
                  </a:ext>
                </a:extLst>
              </p:cNvPr>
              <p:cNvSpPr txBox="1"/>
              <p:nvPr/>
            </p:nvSpPr>
            <p:spPr>
              <a:xfrm>
                <a:off x="23341264" y="2710750"/>
                <a:ext cx="2450592" cy="369332"/>
              </a:xfrm>
              <a:prstGeom prst="rect">
                <a:avLst/>
              </a:prstGeom>
              <a:noFill/>
            </p:spPr>
            <p:txBody>
              <a:bodyPr wrap="square" rtlCol="0">
                <a:spAutoFit/>
              </a:bodyPr>
              <a:lstStyle/>
              <a:p>
                <a:r>
                  <a:rPr lang="en-NO" i="1" dirty="0"/>
                  <a:t>Microporella intermedia</a:t>
                </a:r>
              </a:p>
            </p:txBody>
          </p:sp>
        </p:grpSp>
      </p:grpSp>
      <p:sp>
        <p:nvSpPr>
          <p:cNvPr id="27" name="TextBox 26">
            <a:extLst>
              <a:ext uri="{FF2B5EF4-FFF2-40B4-BE49-F238E27FC236}">
                <a16:creationId xmlns:a16="http://schemas.microsoft.com/office/drawing/2014/main" id="{96BD7EA0-D987-0CD9-95AD-B92798C52054}"/>
              </a:ext>
            </a:extLst>
          </p:cNvPr>
          <p:cNvSpPr txBox="1"/>
          <p:nvPr/>
        </p:nvSpPr>
        <p:spPr>
          <a:xfrm>
            <a:off x="4466516" y="5286887"/>
            <a:ext cx="8786192" cy="2062103"/>
          </a:xfrm>
          <a:prstGeom prst="rect">
            <a:avLst/>
          </a:prstGeom>
          <a:noFill/>
        </p:spPr>
        <p:txBody>
          <a:bodyPr wrap="square" rtlCol="0">
            <a:spAutoFit/>
          </a:bodyPr>
          <a:lstStyle/>
          <a:p>
            <a:r>
              <a:rPr lang="en-US" sz="3200" b="1" i="1" dirty="0">
                <a:latin typeface="Helvetica" pitchFamily="2" charset="0"/>
              </a:rPr>
              <a:t>IMAGE SPECIES</a:t>
            </a:r>
          </a:p>
          <a:p>
            <a:r>
              <a:rPr lang="en-US" sz="3200" i="1" dirty="0">
                <a:latin typeface="Helvetica" pitchFamily="2" charset="0"/>
              </a:rPr>
              <a:t>M.agonistes_MHR.9749, M.discors_MHR.7380, </a:t>
            </a:r>
          </a:p>
          <a:p>
            <a:r>
              <a:rPr lang="en-US" sz="3200" i="1" dirty="0">
                <a:latin typeface="Helvetica" pitchFamily="2" charset="0"/>
              </a:rPr>
              <a:t>M.intermedia_MHR.7458, M.speculum_MHR.6550</a:t>
            </a:r>
          </a:p>
        </p:txBody>
      </p:sp>
    </p:spTree>
    <p:extLst>
      <p:ext uri="{BB962C8B-B14F-4D97-AF65-F5344CB8AC3E}">
        <p14:creationId xmlns:p14="http://schemas.microsoft.com/office/powerpoint/2010/main" val="30808837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 2013 - 2022</Template>
  <TotalTime>4144</TotalTime>
  <Words>1170</Words>
  <Application>Microsoft Macintosh PowerPoint</Application>
  <PresentationFormat>Custom</PresentationFormat>
  <Paragraphs>167</Paragraphs>
  <Slides>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Aptos</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 Balk</dc:creator>
  <cp:lastModifiedBy>Meghan Balk</cp:lastModifiedBy>
  <cp:revision>27</cp:revision>
  <dcterms:created xsi:type="dcterms:W3CDTF">2024-03-02T20:00:03Z</dcterms:created>
  <dcterms:modified xsi:type="dcterms:W3CDTF">2024-08-12T14:59:06Z</dcterms:modified>
</cp:coreProperties>
</file>